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5" r:id="rId3"/>
    <p:sldId id="293" r:id="rId4"/>
    <p:sldId id="292" r:id="rId5"/>
    <p:sldId id="294" r:id="rId6"/>
    <p:sldId id="295" r:id="rId7"/>
    <p:sldId id="278" r:id="rId8"/>
    <p:sldId id="289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306" r:id="rId17"/>
    <p:sldId id="297" r:id="rId18"/>
    <p:sldId id="298" r:id="rId19"/>
    <p:sldId id="299" r:id="rId20"/>
    <p:sldId id="300" r:id="rId21"/>
    <p:sldId id="296" r:id="rId22"/>
    <p:sldId id="303" r:id="rId23"/>
    <p:sldId id="304" r:id="rId24"/>
    <p:sldId id="302" r:id="rId25"/>
    <p:sldId id="30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D87A"/>
    <a:srgbClr val="BE814E"/>
    <a:srgbClr val="C46B48"/>
    <a:srgbClr val="C78945"/>
    <a:srgbClr val="B69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61" autoAdjust="0"/>
    <p:restoredTop sz="97341" autoAdjust="0"/>
  </p:normalViewPr>
  <p:slideViewPr>
    <p:cSldViewPr>
      <p:cViewPr varScale="1">
        <p:scale>
          <a:sx n="36" d="100"/>
          <a:sy n="36" d="100"/>
        </p:scale>
        <p:origin x="19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2622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03E008-B8B7-412D-BE55-1DF5502840B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D46A86-396E-456A-8CB3-5CF247C9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883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717303-0239-45ED-B288-E182075C9225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FEF262-17F9-4E2E-836D-1D3949968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meeting is being video-recorded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Video file will be uploaded to Tarrant County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8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90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17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47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80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8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42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22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12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3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2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5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3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Introduce HMA and Cumming and their roles</a:t>
            </a:r>
          </a:p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8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Introduce HMA and Cumming and their roles</a:t>
            </a:r>
          </a:p>
          <a:p>
            <a:endParaRPr lang="en-US" sz="1200" dirty="0" smtClean="0"/>
          </a:p>
          <a:p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__________________________________________________________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4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17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EF262-17F9-4E2E-836D-1D39499681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9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9358-BB18-438B-AB8D-202554C6F47B}" type="datetime1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5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6307-495E-4D53-B7FE-FD5E4458AF36}" type="datetime1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5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F951-E7E5-4BBB-9165-570A02754BCA}" type="datetime1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6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63E6-4BBE-470C-A5D1-D131BA696D24}" type="datetime1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4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BBAB-E869-407A-ABF8-FBC142B20C67}" type="datetime1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7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2440-29D1-444B-868A-C1E47E2038AC}" type="datetime1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C47F-BD7B-43FA-8B1A-F206852993B3}" type="datetime1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0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FAF8-9B02-415C-8813-BAE0CD92EFA0}" type="datetime1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A408-9EBA-4808-B988-C5E124662862}" type="datetime1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4764-4EC9-4C8D-9F51-42A0395EA8A6}" type="datetime1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4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5215-F707-4BB0-983E-E502EE4FCF37}" type="datetime1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7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4F94-21CA-400C-AC3E-625F51909225}" type="datetime1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8BCBA-7F42-45F0-AB53-7E3050087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3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41" y="1447800"/>
            <a:ext cx="84025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28" y="1447800"/>
            <a:ext cx="838200" cy="838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97603" y="626006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27, 2018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4646473"/>
            <a:ext cx="541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Report to the</a:t>
            </a:r>
          </a:p>
          <a:p>
            <a:r>
              <a:rPr lang="en-US" sz="2600" dirty="0" smtClean="0"/>
              <a:t>Tarrant County Commissioners Court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nd the JPS Board of Managers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390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319314"/>
            <a:ext cx="838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Rapid growth, aging and </a:t>
            </a:r>
            <a:r>
              <a:rPr lang="en-US" sz="3000" b="1" dirty="0" smtClean="0"/>
              <a:t>increased</a:t>
            </a:r>
          </a:p>
          <a:p>
            <a:r>
              <a:rPr lang="en-US" sz="3000" b="1" dirty="0" smtClean="0"/>
              <a:t>diversity </a:t>
            </a:r>
            <a:r>
              <a:rPr lang="en-US" sz="3000" b="1" dirty="0"/>
              <a:t>of the population affect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043" y="2073057"/>
            <a:ext cx="41910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</a:t>
            </a:r>
            <a:r>
              <a:rPr lang="en-US" sz="2800" dirty="0" smtClean="0"/>
              <a:t>ealth care</a:t>
            </a:r>
          </a:p>
          <a:p>
            <a:pPr lvl="0">
              <a:lnSpc>
                <a:spcPts val="2700"/>
              </a:lnSpc>
            </a:pPr>
            <a:r>
              <a:rPr lang="en-US" sz="2800" dirty="0" smtClean="0"/>
              <a:t>      capacity</a:t>
            </a: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</a:t>
            </a:r>
            <a:r>
              <a:rPr lang="en-US" sz="2800" dirty="0" smtClean="0"/>
              <a:t>acilities</a:t>
            </a: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</a:t>
            </a:r>
            <a:r>
              <a:rPr lang="en-US" sz="2800" dirty="0" smtClean="0"/>
              <a:t>orkforce </a:t>
            </a:r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0" indent="-4572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ypes of</a:t>
            </a:r>
          </a:p>
          <a:p>
            <a:pPr lvl="0">
              <a:lnSpc>
                <a:spcPts val="2700"/>
              </a:lnSpc>
            </a:pPr>
            <a:r>
              <a:rPr lang="en-US" sz="2800" dirty="0" smtClean="0"/>
              <a:t>      services offered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31A74D4F-83B3-4426-B721-241076D866AF" descr="C845CB10-1647-43A6-AE71-18B7F2795CCB@jpshealthnet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66" y="854629"/>
            <a:ext cx="3152775" cy="457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5" t="17537" r="12348" b="8414"/>
          <a:stretch/>
        </p:blipFill>
        <p:spPr>
          <a:xfrm>
            <a:off x="3505200" y="2976269"/>
            <a:ext cx="3188441" cy="31884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474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37872"/>
            <a:ext cx="838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New approaches will be needed </a:t>
            </a:r>
            <a:r>
              <a:rPr lang="en-US" sz="3000" b="1" dirty="0" smtClean="0"/>
              <a:t>for: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1" y="1828800"/>
            <a:ext cx="32044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Health care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ublic health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ocial </a:t>
            </a:r>
            <a:r>
              <a:rPr lang="en-US" sz="2800" dirty="0"/>
              <a:t>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9455" y="6477000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5105" y="369026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Pic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b="9850"/>
          <a:stretch/>
        </p:blipFill>
        <p:spPr>
          <a:xfrm>
            <a:off x="3288061" y="1752600"/>
            <a:ext cx="5423298" cy="3581400"/>
          </a:xfrm>
          <a:prstGeom prst="rect">
            <a:avLst/>
          </a:prstGeom>
          <a:effectLst>
            <a:innerShdw blurRad="457200" dist="177800" dir="8100000">
              <a:prstClr val="black">
                <a:alpha val="48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097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905" y="304800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Tarrant County has </a:t>
            </a:r>
            <a:r>
              <a:rPr lang="en-US" sz="3000" b="1" dirty="0" smtClean="0"/>
              <a:t>a </a:t>
            </a:r>
            <a:r>
              <a:rPr lang="en-US" sz="3000" b="1" dirty="0"/>
              <a:t>shortage </a:t>
            </a:r>
            <a:r>
              <a:rPr lang="en-US" sz="3000" b="1" dirty="0" smtClean="0"/>
              <a:t>of </a:t>
            </a:r>
            <a:r>
              <a:rPr lang="en-US" sz="3000" b="1" dirty="0"/>
              <a:t>health </a:t>
            </a:r>
            <a:r>
              <a:rPr lang="en-US" sz="3000" b="1" dirty="0" smtClean="0"/>
              <a:t>professionals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-640"/>
          <a:stretch/>
        </p:blipFill>
        <p:spPr>
          <a:xfrm>
            <a:off x="533400" y="1066800"/>
            <a:ext cx="7086600" cy="50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20705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JPS hospital main tower and </a:t>
            </a:r>
            <a:r>
              <a:rPr lang="en-US" sz="2800" b="1" dirty="0"/>
              <a:t>behavioral health </a:t>
            </a:r>
            <a:r>
              <a:rPr lang="en-US" sz="2800" b="1" dirty="0" smtClean="0"/>
              <a:t>facility does </a:t>
            </a:r>
            <a:r>
              <a:rPr lang="en-US" sz="2800" b="1" dirty="0"/>
              <a:t>not meet current </a:t>
            </a:r>
            <a:r>
              <a:rPr lang="en-US" sz="2800" b="1" dirty="0" smtClean="0"/>
              <a:t>demands or future needs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71795"/>
            <a:ext cx="6412831" cy="42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319314"/>
            <a:ext cx="838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New community </a:t>
            </a:r>
            <a:r>
              <a:rPr lang="en-US" sz="3000" b="1" dirty="0" smtClean="0"/>
              <a:t>health care centers needed to: 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1" y="1600200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ecrease </a:t>
            </a:r>
            <a:r>
              <a:rPr lang="en-US" sz="2400" dirty="0"/>
              <a:t>the </a:t>
            </a:r>
            <a:r>
              <a:rPr lang="en-US" sz="2400" dirty="0" smtClean="0"/>
              <a:t>need</a:t>
            </a:r>
          </a:p>
          <a:p>
            <a:pPr lvl="0">
              <a:lnSpc>
                <a:spcPts val="28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  for preventable,</a:t>
            </a:r>
          </a:p>
          <a:p>
            <a:pPr lvl="0">
              <a:lnSpc>
                <a:spcPts val="2800"/>
              </a:lnSpc>
            </a:pPr>
            <a:r>
              <a:rPr lang="en-US" sz="2400" dirty="0" smtClean="0"/>
              <a:t>       costly </a:t>
            </a:r>
            <a:r>
              <a:rPr lang="en-US" sz="2400" dirty="0"/>
              <a:t>inpatient </a:t>
            </a:r>
            <a:r>
              <a:rPr lang="en-US" sz="2400" dirty="0" smtClean="0"/>
              <a:t>care</a:t>
            </a:r>
          </a:p>
          <a:p>
            <a:pPr marL="457200" lvl="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hift </a:t>
            </a:r>
            <a:r>
              <a:rPr lang="en-US" sz="2400" dirty="0"/>
              <a:t>the </a:t>
            </a:r>
            <a:r>
              <a:rPr lang="en-US" sz="2400" dirty="0" smtClean="0"/>
              <a:t>emphasis</a:t>
            </a:r>
          </a:p>
          <a:p>
            <a:pPr lvl="0">
              <a:lnSpc>
                <a:spcPts val="2800"/>
              </a:lnSpc>
            </a:pPr>
            <a:r>
              <a:rPr lang="en-US" sz="2400" dirty="0" smtClean="0"/>
              <a:t>       from </a:t>
            </a:r>
            <a:r>
              <a:rPr lang="en-US" sz="2400" dirty="0"/>
              <a:t>hospital </a:t>
            </a:r>
            <a:r>
              <a:rPr lang="en-US" sz="2400" dirty="0" smtClean="0"/>
              <a:t>care</a:t>
            </a:r>
          </a:p>
          <a:p>
            <a:pPr lvl="0">
              <a:lnSpc>
                <a:spcPts val="2800"/>
              </a:lnSpc>
            </a:pPr>
            <a:r>
              <a:rPr lang="en-US" sz="2400" dirty="0" smtClean="0"/>
              <a:t>       to </a:t>
            </a:r>
            <a:r>
              <a:rPr lang="en-US" sz="2400" dirty="0"/>
              <a:t>ambulatory </a:t>
            </a:r>
            <a:r>
              <a:rPr lang="en-US" sz="2400" dirty="0" smtClean="0"/>
              <a:t>care</a:t>
            </a:r>
          </a:p>
          <a:p>
            <a:pPr marL="457200" lvl="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0" indent="-4572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nclude behavioral</a:t>
            </a:r>
          </a:p>
          <a:p>
            <a:pPr lvl="0">
              <a:lnSpc>
                <a:spcPts val="2800"/>
              </a:lnSpc>
            </a:pPr>
            <a:r>
              <a:rPr lang="en-US" sz="2400" dirty="0" smtClean="0"/>
              <a:t>       health </a:t>
            </a:r>
            <a:r>
              <a:rPr lang="en-US" sz="2400" dirty="0"/>
              <a:t>services </a:t>
            </a:r>
            <a:r>
              <a:rPr lang="en-US" sz="2400" dirty="0" smtClean="0"/>
              <a:t>and,</a:t>
            </a:r>
          </a:p>
          <a:p>
            <a:pPr lvl="0">
              <a:lnSpc>
                <a:spcPts val="2800"/>
              </a:lnSpc>
            </a:pPr>
            <a:r>
              <a:rPr lang="en-US" sz="2400" dirty="0" smtClean="0"/>
              <a:t>       if </a:t>
            </a:r>
            <a:r>
              <a:rPr lang="en-US" sz="2400" dirty="0"/>
              <a:t>possible, oral </a:t>
            </a:r>
            <a:r>
              <a:rPr lang="en-US" sz="2400" dirty="0" smtClean="0"/>
              <a:t>health</a:t>
            </a:r>
          </a:p>
          <a:p>
            <a:pPr lvl="0">
              <a:lnSpc>
                <a:spcPts val="28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  services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8C7B5D8B-8F97-4EF3-8EA4-F06EE8630352" descr="07940CA2-64CC-4F4C-8510-96B3CF16C6EB@jpshealthnetwor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r="18439"/>
          <a:stretch/>
        </p:blipFill>
        <p:spPr bwMode="auto">
          <a:xfrm>
            <a:off x="3810000" y="1532938"/>
            <a:ext cx="4953000" cy="446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9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319314"/>
            <a:ext cx="7162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Identified opportunities to </a:t>
            </a:r>
            <a:r>
              <a:rPr lang="en-US" sz="3000" b="1" dirty="0" smtClean="0"/>
              <a:t>meet the </a:t>
            </a:r>
            <a:r>
              <a:rPr lang="en-US" sz="3000" b="1" dirty="0"/>
              <a:t>needs of </a:t>
            </a:r>
            <a:r>
              <a:rPr lang="en-US" sz="3000" b="1" dirty="0" smtClean="0"/>
              <a:t>low-income uninsured and underinsured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49C67CA0-B571-4ED0-AE01-A92A9375DE29" descr="FEAD69D3-9F9E-4A56-96AB-71C5EEC98B9D@jpshealthnet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6214865" cy="46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 rot="1457567">
            <a:off x="1767023" y="4043842"/>
            <a:ext cx="708800" cy="593109"/>
          </a:xfrm>
          <a:prstGeom prst="ellipse">
            <a:avLst/>
          </a:prstGeom>
          <a:solidFill>
            <a:srgbClr val="BE814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319314"/>
            <a:ext cx="838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Citizens Blue Ribbon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3105" y="-1206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21336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40D87A"/>
                </a:solidFill>
              </a:rPr>
              <a:t>Strategic</a:t>
            </a:r>
          </a:p>
          <a:p>
            <a:pPr algn="ctr"/>
            <a:r>
              <a:rPr lang="en-US" sz="6000" b="1" dirty="0" smtClean="0">
                <a:solidFill>
                  <a:srgbClr val="40D87A"/>
                </a:solidFill>
              </a:rPr>
              <a:t>Recommendations</a:t>
            </a:r>
            <a:endParaRPr lang="en-US" sz="6000" b="1" dirty="0">
              <a:solidFill>
                <a:srgbClr val="40D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0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780217"/>
            <a:ext cx="8077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JPS urged to partner with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other health care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entities to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Reduce preventable, duplicated and costly health care utilization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Improve health quality of life for low-income uninsured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  and underinsured patients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400" dirty="0"/>
              <a:t>Stimulate efforts concerning new and improved methods addressing the overall health of county residents</a:t>
            </a:r>
            <a:r>
              <a:rPr lang="en-US" sz="2400" dirty="0" smtClean="0"/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319314"/>
            <a:ext cx="8381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Citizens Blue Ribbon Committee</a:t>
            </a:r>
          </a:p>
          <a:p>
            <a:r>
              <a:rPr lang="en-US" sz="3800" b="1" dirty="0" smtClean="0">
                <a:solidFill>
                  <a:srgbClr val="00B050"/>
                </a:solidFill>
              </a:rPr>
              <a:t>Strategic Recommendations</a:t>
            </a:r>
            <a:endParaRPr lang="en-US" sz="3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48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447800"/>
            <a:ext cx="6248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The committee also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proposed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that JPS:</a:t>
            </a:r>
          </a:p>
          <a:p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ead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planning efforts to improve the countywide behavioral health system of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care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uild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and retain a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health care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workforce to meet anticipated population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increases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artner with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Tarrant County Public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Health,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  to focus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on </a:t>
            </a:r>
          </a:p>
          <a:p>
            <a:pPr marL="1200150" lvl="2" indent="-285750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isease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prevention and 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00150" lvl="2" indent="-285750"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ocial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determinants of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health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1" y="319314"/>
            <a:ext cx="8381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Citizens Blue Ribbon Committee</a:t>
            </a:r>
          </a:p>
          <a:p>
            <a:r>
              <a:rPr lang="en-US" sz="3800" b="1" dirty="0" smtClean="0">
                <a:solidFill>
                  <a:srgbClr val="00B050"/>
                </a:solidFill>
              </a:rPr>
              <a:t>Strategic Recommendations</a:t>
            </a:r>
            <a:endParaRPr lang="en-US" sz="3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77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1" y="319314"/>
            <a:ext cx="838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Citizens Blue Ribbon Committee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3105" y="-1206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14478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40D87A"/>
                </a:solidFill>
              </a:rPr>
              <a:t>Capital Project Recommendations</a:t>
            </a:r>
            <a:endParaRPr lang="en-US" sz="6000" b="1" dirty="0">
              <a:solidFill>
                <a:srgbClr val="40D87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" y="37338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 committee based its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recommendations on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compelling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needs.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It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was not charged with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how 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the 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recommendations would be 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financed.</a:t>
            </a:r>
          </a:p>
          <a:p>
            <a:pPr algn="ctr"/>
            <a:endParaRPr lang="en-US" sz="2000" dirty="0"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The Committee’s recommendations were unanimous.</a:t>
            </a:r>
          </a:p>
        </p:txBody>
      </p:sp>
    </p:spTree>
    <p:extLst>
      <p:ext uri="{BB962C8B-B14F-4D97-AF65-F5344CB8AC3E}">
        <p14:creationId xmlns:p14="http://schemas.microsoft.com/office/powerpoint/2010/main" val="427218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572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The Citizens Blue Ribbon Committee</a:t>
            </a:r>
          </a:p>
          <a:p>
            <a:pPr algn="ctr"/>
            <a:r>
              <a:rPr lang="en-US" sz="2400" b="1" dirty="0" smtClean="0"/>
              <a:t>was charged with evaluating the Tarrant County’s</a:t>
            </a:r>
          </a:p>
          <a:p>
            <a:pPr algn="ctr"/>
            <a:r>
              <a:rPr lang="en-US" sz="2400" b="1" dirty="0" smtClean="0"/>
              <a:t>future health care needs and delivery systems and the role that the JPS Health Network will play in this process.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63000" y="6477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387" y="2438763"/>
            <a:ext cx="335700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Randy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Moresi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Co-Chair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Stuart Flynn,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Elizabeth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Treviño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Pastor Michael Evans, PhD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R.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Berry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Steven L. Simmons, D.O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JPS Liaisons</a:t>
            </a:r>
          </a:p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Roy Lowry, D.O.</a:t>
            </a:r>
          </a:p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Trent Petty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9411" y="2438400"/>
            <a:ext cx="3975768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Lorraine C.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Miller, Co-Chair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 J. Kelly Jr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Tiesa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Leggett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Howard Patterson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Hezmall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Scott W.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Fisher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Sarah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Hollenstein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TC Comm. Court </a:t>
            </a:r>
            <a:r>
              <a:rPr lang="en-US" sz="2200" b="1" dirty="0">
                <a:solidFill>
                  <a:srgbClr val="0070C0"/>
                </a:solidFill>
                <a:cs typeface="Times New Roman" panose="02020603050405020304" pitchFamily="18" charset="0"/>
              </a:rPr>
              <a:t>Liaisons</a:t>
            </a:r>
          </a:p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Comm. Roy Charles Brooks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Comm. Andy Nguyen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2286000"/>
            <a:ext cx="8153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0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575" y="1093113"/>
            <a:ext cx="865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</a:rPr>
              <a:t>Build four new community health centers in the next five to 10 years</a:t>
            </a:r>
            <a:endParaRPr lang="en-US" sz="22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257800" y="5178623"/>
            <a:ext cx="196135" cy="21693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57800" y="5559623"/>
            <a:ext cx="196135" cy="2183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07549" y="5163978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JPS MAIN CAMPUS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0828" y="5559623"/>
            <a:ext cx="2757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HEALTH CENTERS (PCMH)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" y="1815691"/>
            <a:ext cx="4323476" cy="4432709"/>
            <a:chOff x="571499" y="1051145"/>
            <a:chExt cx="4920537" cy="50448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99" y="1051145"/>
              <a:ext cx="4920537" cy="5044855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2818757" y="381141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09600" y="2066925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865564" y="4054637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381374" y="4126468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014545" y="396240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590800" y="2942547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604766" y="3895047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95674" y="2479608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80614" y="2888218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2490028" y="3940337"/>
              <a:ext cx="304800" cy="3048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484757" y="4174093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457138" y="335280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818757" y="4535310"/>
              <a:ext cx="228600" cy="228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60479" y="2139315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Currently have 13 community health centers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</a:rPr>
              <a:t>Need for primary care facilities will increase as population increases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1" y="160526"/>
            <a:ext cx="838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Citizens Blue Ribbon Committee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782" y="389692"/>
            <a:ext cx="541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00B050"/>
                </a:solidFill>
              </a:rPr>
              <a:t>Recommendations</a:t>
            </a:r>
            <a:endParaRPr lang="en-US" sz="3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73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5867400" y="5196245"/>
            <a:ext cx="196135" cy="21693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5577245"/>
            <a:ext cx="196135" cy="2183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17149" y="5181600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JPS MAIN CAMPUS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60479" y="2139315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Currently have 13 community health centers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</a:rPr>
              <a:t>Need for primary care facilities will increase as population increases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8582" y="389692"/>
            <a:ext cx="541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00B050"/>
                </a:solidFill>
              </a:rPr>
              <a:t>Recommendations</a:t>
            </a:r>
            <a:endParaRPr lang="en-US" sz="38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375" y="1093113"/>
            <a:ext cx="8651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Build four new community health centers in the next five to 10 years</a:t>
            </a:r>
            <a:endParaRPr lang="en-US" sz="2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8582" y="160526"/>
            <a:ext cx="838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Citizens Blue Ribbon Committee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40983" y="1828800"/>
            <a:ext cx="4292094" cy="4419600"/>
            <a:chOff x="457200" y="1447800"/>
            <a:chExt cx="4533657" cy="46482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447800"/>
              <a:ext cx="4533657" cy="4648200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 rot="1213492">
              <a:off x="3478505" y="4623148"/>
              <a:ext cx="643122" cy="4914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558265" y="5029200"/>
              <a:ext cx="643123" cy="4914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34052" y="3653372"/>
              <a:ext cx="643123" cy="4914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19182803">
              <a:off x="1911425" y="2511843"/>
              <a:ext cx="643123" cy="4914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7194" y="1084987"/>
            <a:ext cx="8225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</a:rPr>
              <a:t>Build four new community health centers in the next five to 10 years</a:t>
            </a:r>
            <a:endParaRPr lang="en-US" sz="2200" b="1" i="1" dirty="0">
              <a:solidFill>
                <a:srgbClr val="C0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33400" y="152400"/>
            <a:ext cx="4159618" cy="906274"/>
            <a:chOff x="640982" y="312926"/>
            <a:chExt cx="4159618" cy="906274"/>
          </a:xfrm>
        </p:grpSpPr>
        <p:sp>
          <p:nvSpPr>
            <p:cNvPr id="46" name="TextBox 45"/>
            <p:cNvSpPr txBox="1"/>
            <p:nvPr/>
          </p:nvSpPr>
          <p:spPr>
            <a:xfrm>
              <a:off x="640982" y="312926"/>
              <a:ext cx="4159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The Citizens Blue Ribbon Committee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0982" y="542092"/>
              <a:ext cx="39310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solidFill>
                    <a:srgbClr val="00B050"/>
                  </a:solidFill>
                </a:rPr>
                <a:t>Recommendations</a:t>
              </a:r>
              <a:endParaRPr lang="en-US" sz="3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712879" y="2291715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ealth centers close to where clients live addresses some transportation issues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</a:rPr>
              <a:t>Community health centers allow a greater utilization of preventative care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81600" y="5181600"/>
            <a:ext cx="3688981" cy="703422"/>
            <a:chOff x="5181600" y="5181600"/>
            <a:chExt cx="3688981" cy="703422"/>
          </a:xfrm>
        </p:grpSpPr>
        <p:sp>
          <p:nvSpPr>
            <p:cNvPr id="79" name="Oval 78"/>
            <p:cNvSpPr/>
            <p:nvPr/>
          </p:nvSpPr>
          <p:spPr>
            <a:xfrm>
              <a:off x="5181600" y="5562600"/>
              <a:ext cx="310272" cy="2286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5-Point Star 79"/>
            <p:cNvSpPr/>
            <p:nvPr/>
          </p:nvSpPr>
          <p:spPr>
            <a:xfrm>
              <a:off x="5219700" y="5196245"/>
              <a:ext cx="228178" cy="21693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669449" y="5181600"/>
              <a:ext cx="1814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JPS MAIN CAMPUS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62728" y="5577245"/>
              <a:ext cx="32078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PROPOSED HEALTH CENTER LOCATIONS 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686800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77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776" y="1245513"/>
            <a:ext cx="8225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</a:rPr>
              <a:t>Construct a behavioral health facility</a:t>
            </a:r>
            <a:endParaRPr lang="en-US" sz="2200" b="1" i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0982" y="312926"/>
            <a:ext cx="4159618" cy="906274"/>
            <a:chOff x="640982" y="312926"/>
            <a:chExt cx="4159618" cy="906274"/>
          </a:xfrm>
        </p:grpSpPr>
        <p:sp>
          <p:nvSpPr>
            <p:cNvPr id="5" name="TextBox 4"/>
            <p:cNvSpPr txBox="1"/>
            <p:nvPr/>
          </p:nvSpPr>
          <p:spPr>
            <a:xfrm>
              <a:off x="640982" y="312926"/>
              <a:ext cx="4159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The Citizens Blue Ribbon Committee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982" y="542092"/>
              <a:ext cx="39310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solidFill>
                    <a:srgbClr val="00B050"/>
                  </a:solidFill>
                </a:rPr>
                <a:t>Recommendations</a:t>
              </a:r>
              <a:endParaRPr lang="en-US" sz="3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89208" y="1915360"/>
            <a:ext cx="7064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Current number of psychiatric beds are inadequate and gap will widen in the future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</a:rPr>
              <a:t>Due to lack of capacity, in 2015, JPS paid private hospitals $3.1 million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</a:rPr>
              <a:t>Private hospitals not equipped to handle highly complex psychiatric conditions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</a:rPr>
              <a:t>Behavioral health services spread across campus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</a:rPr>
              <a:t>A new facility with 298 beds is recommended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35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776" y="1245513"/>
            <a:ext cx="8225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</a:rPr>
              <a:t>Add an ambulatory surgery center and cancer care center</a:t>
            </a:r>
            <a:endParaRPr lang="en-US" sz="2200" b="1" i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0982" y="312926"/>
            <a:ext cx="4159618" cy="906274"/>
            <a:chOff x="640982" y="312926"/>
            <a:chExt cx="4159618" cy="906274"/>
          </a:xfrm>
        </p:grpSpPr>
        <p:sp>
          <p:nvSpPr>
            <p:cNvPr id="5" name="TextBox 4"/>
            <p:cNvSpPr txBox="1"/>
            <p:nvPr/>
          </p:nvSpPr>
          <p:spPr>
            <a:xfrm>
              <a:off x="640982" y="312926"/>
              <a:ext cx="4159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The Citizens Blue Ribbon Committee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982" y="542092"/>
              <a:ext cx="39310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solidFill>
                    <a:srgbClr val="00B050"/>
                  </a:solidFill>
                </a:rPr>
                <a:t>Recommendations</a:t>
              </a:r>
              <a:endParaRPr lang="en-US" sz="3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89208" y="1915360"/>
            <a:ext cx="7064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</a:rPr>
              <a:t>Day surgery services can move lower acuity surgical cases to a lower cost setting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</a:rPr>
              <a:t>The current cancer care center is outmoded, too small and has no room for expansion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34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194" y="1084987"/>
            <a:ext cx="8225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C00000"/>
                </a:solidFill>
              </a:rPr>
              <a:t>Construct a new main tower</a:t>
            </a:r>
            <a:endParaRPr lang="en-US" sz="2200" b="1" i="1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52400"/>
            <a:ext cx="4159618" cy="906274"/>
            <a:chOff x="640982" y="312926"/>
            <a:chExt cx="4159618" cy="906274"/>
          </a:xfrm>
        </p:grpSpPr>
        <p:sp>
          <p:nvSpPr>
            <p:cNvPr id="4" name="TextBox 3"/>
            <p:cNvSpPr txBox="1"/>
            <p:nvPr/>
          </p:nvSpPr>
          <p:spPr>
            <a:xfrm>
              <a:off x="640982" y="312926"/>
              <a:ext cx="4159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The Citizens Blue Ribbon Committee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0982" y="542092"/>
              <a:ext cx="39310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solidFill>
                    <a:srgbClr val="00B050"/>
                  </a:solidFill>
                </a:rPr>
                <a:t>Recommendations</a:t>
              </a:r>
              <a:endParaRPr lang="en-US" sz="3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89208" y="1915360"/>
            <a:ext cx="66831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Current patient rooms do not meet contemporary industry and best practice standards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</a:rPr>
              <a:t>Existing mechanical, electrical and plumbing systems are significantly beyond useful life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</a:rPr>
              <a:t>Current number of beds for &lt;250 FPL population are inadequate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</a:rPr>
              <a:t>Need for additional beds will increase due to population increases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</a:rPr>
              <a:t>New main hospital tower will need 676 beds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82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042" y="64770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3105" y="-1206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256573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40D87A"/>
                </a:solidFill>
              </a:rPr>
              <a:t>Questions?</a:t>
            </a:r>
            <a:endParaRPr lang="en-US" sz="6000" b="1" dirty="0">
              <a:solidFill>
                <a:srgbClr val="40D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8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319314"/>
            <a:ext cx="865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JPS </a:t>
            </a:r>
            <a:r>
              <a:rPr lang="en-US" sz="3200" b="1" dirty="0"/>
              <a:t>Health Network is an important asset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6764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Tarrant County’s only Level </a:t>
            </a:r>
            <a:r>
              <a:rPr lang="en-US" sz="2800" dirty="0" smtClean="0"/>
              <a:t>1 Trauma Center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G</a:t>
            </a:r>
            <a:r>
              <a:rPr lang="en-US" sz="2800" dirty="0" smtClean="0"/>
              <a:t>eriatric trauma program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More than 40 locations on or near its main campus as well as in the neighborhoods where patients live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13 community health centers, 19 school-based clinics and other specialty care clinics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763000" y="6477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093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319314"/>
            <a:ext cx="865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JPS </a:t>
            </a:r>
            <a:r>
              <a:rPr lang="en-US" sz="3200" b="1" dirty="0"/>
              <a:t>Health Network is an important asset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676400"/>
            <a:ext cx="68715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Served as the community’s public </a:t>
            </a:r>
            <a:r>
              <a:rPr lang="en-US" sz="2800" dirty="0" smtClean="0"/>
              <a:t>health care </a:t>
            </a:r>
            <a:r>
              <a:rPr lang="en-US" sz="2800" dirty="0"/>
              <a:t>system for more than 100 </a:t>
            </a:r>
            <a:r>
              <a:rPr lang="en-US" sz="2800" dirty="0" smtClean="0"/>
              <a:t>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county’s only psychiatric emergency </a:t>
            </a:r>
            <a:r>
              <a:rPr lang="en-US" sz="2800" dirty="0" smtClean="0"/>
              <a:t>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0" y="6477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5857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319314"/>
            <a:ext cx="865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JPS </a:t>
            </a:r>
            <a:r>
              <a:rPr lang="en-US" sz="3200" b="1" dirty="0"/>
              <a:t>Health Network is an important asset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1" y="2438400"/>
            <a:ext cx="655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Has a long history of training medical </a:t>
            </a:r>
            <a:r>
              <a:rPr lang="en-US" sz="2800" dirty="0" smtClean="0"/>
              <a:t>professionals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nation’s largest </a:t>
            </a:r>
            <a:r>
              <a:rPr lang="en-US" sz="2800" dirty="0" smtClean="0"/>
              <a:t>hospital-based Family </a:t>
            </a:r>
            <a:r>
              <a:rPr lang="en-US" sz="2800" dirty="0"/>
              <a:t>Medicine residency </a:t>
            </a:r>
            <a:r>
              <a:rPr lang="en-US" sz="2800" dirty="0" smtClean="0"/>
              <a:t>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0" y="6477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601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leading academic teaching hospital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9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319314"/>
            <a:ext cx="8651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JPS </a:t>
            </a:r>
            <a:r>
              <a:rPr lang="en-US" sz="3200" b="1" dirty="0"/>
              <a:t>Health Network is an important asset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143000"/>
            <a:ext cx="687155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Partners in education with:</a:t>
            </a:r>
          </a:p>
          <a:p>
            <a:endParaRPr lang="en-US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UT Southwestern Medical </a:t>
            </a:r>
            <a:r>
              <a:rPr lang="en-US" sz="2800" dirty="0" smtClean="0"/>
              <a:t>School</a:t>
            </a:r>
            <a:endParaRPr lang="en-US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Baylor Medical </a:t>
            </a:r>
            <a:r>
              <a:rPr lang="en-US" sz="2800" dirty="0" smtClean="0"/>
              <a:t>Center </a:t>
            </a:r>
            <a:endParaRPr lang="en-US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UNT </a:t>
            </a:r>
            <a:r>
              <a:rPr lang="en-US" sz="2800" dirty="0"/>
              <a:t>Health Science </a:t>
            </a:r>
            <a:r>
              <a:rPr lang="en-US" sz="2800" dirty="0" smtClean="0"/>
              <a:t>Center</a:t>
            </a:r>
            <a:endParaRPr lang="en-US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Texas Christian University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Tarrant County College District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UT- Arlington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Tarleton State University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Texas Wesleyan University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763000" y="6477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6139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319314"/>
            <a:ext cx="8651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b="1" dirty="0"/>
              <a:t>Consultant reviewed national </a:t>
            </a:r>
            <a:r>
              <a:rPr lang="en-US" sz="3000" b="1" dirty="0" smtClean="0"/>
              <a:t>trends in health care</a:t>
            </a:r>
            <a:r>
              <a:rPr lang="en-US" sz="3000" b="1" dirty="0"/>
              <a:t>, providing insight on their relevance to Tarrant County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Studied the current </a:t>
            </a:r>
            <a:r>
              <a:rPr lang="en-US" sz="2800" dirty="0" smtClean="0"/>
              <a:t>and future health needs</a:t>
            </a:r>
          </a:p>
          <a:p>
            <a:pPr lvl="0"/>
            <a:r>
              <a:rPr lang="en-US" sz="2800" dirty="0"/>
              <a:t> </a:t>
            </a:r>
            <a:r>
              <a:rPr lang="en-US" sz="2800" dirty="0" smtClean="0"/>
              <a:t>    of </a:t>
            </a:r>
            <a:r>
              <a:rPr lang="en-US" sz="2800" dirty="0"/>
              <a:t>county </a:t>
            </a:r>
            <a:r>
              <a:rPr lang="en-US" sz="2800" dirty="0" smtClean="0"/>
              <a:t>residents</a:t>
            </a:r>
          </a:p>
          <a:p>
            <a:pPr lvl="0"/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Evaluated past demographic changes and made </a:t>
            </a:r>
            <a:r>
              <a:rPr lang="en-US" sz="2800" dirty="0" smtClean="0"/>
              <a:t>projections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Predicted a 20-year population growth of more than 1 million people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0" y="6477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06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319314"/>
            <a:ext cx="838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Stakeholder perception of JPS explored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15000"/>
          <a:stretch/>
        </p:blipFill>
        <p:spPr>
          <a:xfrm>
            <a:off x="2825208" y="1447800"/>
            <a:ext cx="6084637" cy="4464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722222"/>
            <a:ext cx="32328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ndividual interviews</a:t>
            </a:r>
          </a:p>
          <a:p>
            <a:pPr lvl="0"/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Focus groups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Community forums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763000" y="6477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683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63000" y="6477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09600"/>
            <a:ext cx="86868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3000" b="1" dirty="0"/>
              <a:t>The current </a:t>
            </a:r>
            <a:r>
              <a:rPr lang="en-US" sz="3000" b="1" dirty="0" smtClean="0"/>
              <a:t>health care </a:t>
            </a:r>
            <a:r>
              <a:rPr lang="en-US" sz="3000" b="1" dirty="0"/>
              <a:t>d</a:t>
            </a:r>
            <a:r>
              <a:rPr lang="en-US" sz="3000" b="1" dirty="0" smtClean="0"/>
              <a:t>elivery </a:t>
            </a:r>
            <a:r>
              <a:rPr lang="en-US" sz="3000" b="1" dirty="0"/>
              <a:t>s</a:t>
            </a:r>
            <a:r>
              <a:rPr lang="en-US" sz="3000" b="1" dirty="0" smtClean="0"/>
              <a:t>ystem </a:t>
            </a:r>
            <a:r>
              <a:rPr lang="en-US" sz="3000" b="1" dirty="0"/>
              <a:t>was assessed </a:t>
            </a:r>
          </a:p>
          <a:p>
            <a:pPr>
              <a:lnSpc>
                <a:spcPts val="2500"/>
              </a:lnSpc>
            </a:pPr>
            <a:endParaRPr lang="en-US" sz="2400" b="1" dirty="0"/>
          </a:p>
          <a:p>
            <a:pPr>
              <a:lnSpc>
                <a:spcPts val="2500"/>
              </a:lnSpc>
            </a:pPr>
            <a:endParaRPr lang="en-US" sz="2400" dirty="0" smtClean="0"/>
          </a:p>
          <a:p>
            <a:pPr>
              <a:lnSpc>
                <a:spcPts val="2500"/>
              </a:lnSpc>
            </a:pPr>
            <a:r>
              <a:rPr lang="en-US" sz="2400" dirty="0" smtClean="0"/>
              <a:t>Committee </a:t>
            </a:r>
            <a:r>
              <a:rPr lang="en-US" sz="2400" dirty="0"/>
              <a:t>toured JPS facilities</a:t>
            </a:r>
          </a:p>
          <a:p>
            <a:pPr>
              <a:lnSpc>
                <a:spcPts val="2500"/>
              </a:lnSpc>
            </a:pPr>
            <a:endParaRPr lang="en-US" sz="2400" dirty="0"/>
          </a:p>
          <a:p>
            <a:pPr>
              <a:lnSpc>
                <a:spcPts val="2500"/>
              </a:lnSpc>
            </a:pPr>
            <a:r>
              <a:rPr lang="en-US" sz="2400" dirty="0"/>
              <a:t>A second </a:t>
            </a:r>
            <a:r>
              <a:rPr lang="en-US" sz="2400" dirty="0" smtClean="0"/>
              <a:t>consultant (Cummings)</a:t>
            </a:r>
          </a:p>
          <a:p>
            <a:pPr>
              <a:lnSpc>
                <a:spcPts val="2500"/>
              </a:lnSpc>
            </a:pPr>
            <a:r>
              <a:rPr lang="en-US" sz="2400" dirty="0"/>
              <a:t>a</a:t>
            </a:r>
            <a:r>
              <a:rPr lang="en-US" sz="2400" dirty="0" smtClean="0"/>
              <a:t>ssessed the current conditions</a:t>
            </a:r>
          </a:p>
          <a:p>
            <a:pPr>
              <a:lnSpc>
                <a:spcPts val="2500"/>
              </a:lnSpc>
            </a:pPr>
            <a:r>
              <a:rPr lang="en-US" sz="2400" dirty="0"/>
              <a:t>o</a:t>
            </a:r>
            <a:r>
              <a:rPr lang="en-US" sz="2400" dirty="0" smtClean="0"/>
              <a:t>f these </a:t>
            </a:r>
            <a:r>
              <a:rPr lang="en-US" sz="2400" dirty="0"/>
              <a:t>facilities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5850"/>
          <a:stretch/>
        </p:blipFill>
        <p:spPr>
          <a:xfrm>
            <a:off x="4419599" y="3637968"/>
            <a:ext cx="2743201" cy="259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33" y="1418199"/>
            <a:ext cx="3892267" cy="2087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7" y="3656588"/>
            <a:ext cx="3884246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7" y="3637968"/>
            <a:ext cx="388424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52581</TotalTime>
  <Words>1010</Words>
  <Application>Microsoft Office PowerPoint</Application>
  <PresentationFormat>On-screen Show (4:3)</PresentationFormat>
  <Paragraphs>262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C. Patterson</dc:creator>
  <cp:lastModifiedBy>Kandice S. Boutte</cp:lastModifiedBy>
  <cp:revision>134</cp:revision>
  <cp:lastPrinted>2018-02-26T17:04:15Z</cp:lastPrinted>
  <dcterms:created xsi:type="dcterms:W3CDTF">2017-02-06T21:23:01Z</dcterms:created>
  <dcterms:modified xsi:type="dcterms:W3CDTF">2018-02-26T20:18:45Z</dcterms:modified>
</cp:coreProperties>
</file>