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37"/>
  </p:notesMasterIdLst>
  <p:handoutMasterIdLst>
    <p:handoutMasterId r:id="rId38"/>
  </p:handoutMasterIdLst>
  <p:sldIdLst>
    <p:sldId id="256" r:id="rId3"/>
    <p:sldId id="346" r:id="rId4"/>
    <p:sldId id="347" r:id="rId5"/>
    <p:sldId id="348" r:id="rId6"/>
    <p:sldId id="351" r:id="rId7"/>
    <p:sldId id="350" r:id="rId8"/>
    <p:sldId id="352" r:id="rId9"/>
    <p:sldId id="353" r:id="rId10"/>
    <p:sldId id="336" r:id="rId11"/>
    <p:sldId id="339" r:id="rId12"/>
    <p:sldId id="331" r:id="rId13"/>
    <p:sldId id="332" r:id="rId14"/>
    <p:sldId id="340" r:id="rId15"/>
    <p:sldId id="342" r:id="rId16"/>
    <p:sldId id="341" r:id="rId17"/>
    <p:sldId id="343" r:id="rId18"/>
    <p:sldId id="322" r:id="rId19"/>
    <p:sldId id="355" r:id="rId20"/>
    <p:sldId id="356" r:id="rId21"/>
    <p:sldId id="323" r:id="rId22"/>
    <p:sldId id="324" r:id="rId23"/>
    <p:sldId id="325" r:id="rId24"/>
    <p:sldId id="361" r:id="rId25"/>
    <p:sldId id="326" r:id="rId26"/>
    <p:sldId id="327" r:id="rId27"/>
    <p:sldId id="354" r:id="rId28"/>
    <p:sldId id="330" r:id="rId29"/>
    <p:sldId id="328" r:id="rId30"/>
    <p:sldId id="329" r:id="rId31"/>
    <p:sldId id="345" r:id="rId32"/>
    <p:sldId id="357" r:id="rId33"/>
    <p:sldId id="358" r:id="rId34"/>
    <p:sldId id="359" r:id="rId35"/>
    <p:sldId id="360"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B5D"/>
    <a:srgbClr val="552733"/>
    <a:srgbClr val="006498"/>
    <a:srgbClr val="0066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4" autoAdjust="0"/>
    <p:restoredTop sz="94280" autoAdjust="0"/>
  </p:normalViewPr>
  <p:slideViewPr>
    <p:cSldViewPr snapToGrid="0">
      <p:cViewPr varScale="1">
        <p:scale>
          <a:sx n="109" d="100"/>
          <a:sy n="109" d="100"/>
        </p:scale>
        <p:origin x="246" y="102"/>
      </p:cViewPr>
      <p:guideLst>
        <p:guide orient="horz" pos="2160"/>
        <p:guide pos="2880"/>
      </p:guideLst>
    </p:cSldViewPr>
  </p:slideViewPr>
  <p:outlineViewPr>
    <p:cViewPr>
      <p:scale>
        <a:sx n="33" d="100"/>
        <a:sy n="33" d="100"/>
      </p:scale>
      <p:origin x="0" y="-176298"/>
    </p:cViewPr>
  </p:outlin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6080"/>
          </a:xfrm>
          <a:prstGeom prst="rect">
            <a:avLst/>
          </a:prstGeom>
        </p:spPr>
        <p:txBody>
          <a:bodyPr vert="horz" lIns="90590" tIns="45295" rIns="90590" bIns="45295" rtlCol="0"/>
          <a:lstStyle>
            <a:lvl1pPr algn="l">
              <a:defRPr sz="1200"/>
            </a:lvl1pPr>
          </a:lstStyle>
          <a:p>
            <a:endParaRPr lang="en-US" dirty="0"/>
          </a:p>
        </p:txBody>
      </p:sp>
      <p:sp>
        <p:nvSpPr>
          <p:cNvPr id="3" name="Date Placeholder 2"/>
          <p:cNvSpPr>
            <a:spLocks noGrp="1"/>
          </p:cNvSpPr>
          <p:nvPr>
            <p:ph type="dt" sz="quarter" idx="1"/>
          </p:nvPr>
        </p:nvSpPr>
        <p:spPr>
          <a:xfrm>
            <a:off x="3971619" y="0"/>
            <a:ext cx="3037212" cy="466080"/>
          </a:xfrm>
          <a:prstGeom prst="rect">
            <a:avLst/>
          </a:prstGeom>
        </p:spPr>
        <p:txBody>
          <a:bodyPr vert="horz" lIns="90590" tIns="45295" rIns="90590" bIns="45295" rtlCol="0"/>
          <a:lstStyle>
            <a:lvl1pPr algn="r">
              <a:defRPr sz="1200"/>
            </a:lvl1pPr>
          </a:lstStyle>
          <a:p>
            <a:fld id="{CAC0A319-E04D-4830-A84B-04CFB22D7EF9}" type="datetimeFigureOut">
              <a:rPr lang="en-US" smtClean="0"/>
              <a:t>2/27/2017</a:t>
            </a:fld>
            <a:endParaRPr lang="en-US" dirty="0"/>
          </a:p>
        </p:txBody>
      </p:sp>
      <p:sp>
        <p:nvSpPr>
          <p:cNvPr id="4" name="Footer Placeholder 3"/>
          <p:cNvSpPr>
            <a:spLocks noGrp="1"/>
          </p:cNvSpPr>
          <p:nvPr>
            <p:ph type="ftr" sz="quarter" idx="2"/>
          </p:nvPr>
        </p:nvSpPr>
        <p:spPr>
          <a:xfrm>
            <a:off x="0" y="8830320"/>
            <a:ext cx="3037212" cy="466080"/>
          </a:xfrm>
          <a:prstGeom prst="rect">
            <a:avLst/>
          </a:prstGeom>
        </p:spPr>
        <p:txBody>
          <a:bodyPr vert="horz" lIns="90590" tIns="45295" rIns="90590" bIns="452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619" y="8830320"/>
            <a:ext cx="3037212" cy="466080"/>
          </a:xfrm>
          <a:prstGeom prst="rect">
            <a:avLst/>
          </a:prstGeom>
        </p:spPr>
        <p:txBody>
          <a:bodyPr vert="horz" lIns="90590" tIns="45295" rIns="90590" bIns="45295" rtlCol="0" anchor="b"/>
          <a:lstStyle>
            <a:lvl1pPr algn="r">
              <a:defRPr sz="1200"/>
            </a:lvl1pPr>
          </a:lstStyle>
          <a:p>
            <a:fld id="{FD5FD556-264E-4B5D-9D1B-B452D1CFD235}" type="slidenum">
              <a:rPr lang="en-US" smtClean="0"/>
              <a:t>‹#›</a:t>
            </a:fld>
            <a:endParaRPr lang="en-US" dirty="0"/>
          </a:p>
        </p:txBody>
      </p:sp>
    </p:spTree>
    <p:extLst>
      <p:ext uri="{BB962C8B-B14F-4D97-AF65-F5344CB8AC3E}">
        <p14:creationId xmlns:p14="http://schemas.microsoft.com/office/powerpoint/2010/main" val="228327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3171" tIns="46586" rIns="93171" bIns="46586" rtlCol="0"/>
          <a:lstStyle>
            <a:lvl1pPr algn="r">
              <a:defRPr sz="1200"/>
            </a:lvl1pPr>
          </a:lstStyle>
          <a:p>
            <a:fld id="{0A13F342-4430-5249-AE0A-96EA2B2C82B6}" type="datetimeFigureOut">
              <a:rPr lang="en-US" smtClean="0"/>
              <a:t>2/27/2017</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1" tIns="46586" rIns="93171" bIns="46586" rtlCol="0" anchor="b"/>
          <a:lstStyle>
            <a:lvl1pPr algn="r">
              <a:defRPr sz="1200"/>
            </a:lvl1pPr>
          </a:lstStyle>
          <a:p>
            <a:fld id="{DF5C906A-1AB3-524E-ABAB-CE6D5FA35EE0}" type="slidenum">
              <a:rPr lang="en-US" smtClean="0"/>
              <a:t>‹#›</a:t>
            </a:fld>
            <a:endParaRPr lang="en-US" dirty="0"/>
          </a:p>
        </p:txBody>
      </p:sp>
    </p:spTree>
    <p:extLst>
      <p:ext uri="{BB962C8B-B14F-4D97-AF65-F5344CB8AC3E}">
        <p14:creationId xmlns:p14="http://schemas.microsoft.com/office/powerpoint/2010/main" val="197106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C906A-1AB3-524E-ABAB-CE6D5FA35EE0}" type="slidenum">
              <a:rPr lang="en-US" smtClean="0"/>
              <a:t>1</a:t>
            </a:fld>
            <a:endParaRPr lang="en-US" dirty="0"/>
          </a:p>
        </p:txBody>
      </p:sp>
    </p:spTree>
    <p:extLst>
      <p:ext uri="{BB962C8B-B14F-4D97-AF65-F5344CB8AC3E}">
        <p14:creationId xmlns:p14="http://schemas.microsoft.com/office/powerpoint/2010/main" val="22501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5BEE3FC-21D0-5A44-A94D-D4C6FA045CB1}" type="slidenum">
              <a:rPr lang="en-US" sz="1800" kern="0">
                <a:solidFill>
                  <a:sysClr val="windowText" lastClr="000000"/>
                </a:solidFill>
              </a:rPr>
              <a:pPr defTabSz="931774">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3963027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786" y="1827658"/>
            <a:ext cx="3886200" cy="1259745"/>
          </a:xfrm>
        </p:spPr>
        <p:txBody>
          <a:bodyPr anchor="b">
            <a:normAutofit/>
          </a:bodyPr>
          <a:lstStyle>
            <a:lvl1pPr algn="l">
              <a:defRPr sz="3600" b="1">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00093" y="3034991"/>
            <a:ext cx="3903893" cy="74723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4250"/>
            <a:ext cx="9144000" cy="70160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25987"/>
            <a:ext cx="9144000" cy="347918"/>
          </a:xfrm>
          <a:prstGeom prst="rect">
            <a:avLst/>
          </a:prstGeom>
        </p:spPr>
      </p:pic>
      <p:cxnSp>
        <p:nvCxnSpPr>
          <p:cNvPr id="14" name="Straight Connector 13"/>
          <p:cNvCxnSpPr/>
          <p:nvPr userDrawn="1"/>
        </p:nvCxnSpPr>
        <p:spPr>
          <a:xfrm>
            <a:off x="0" y="1259585"/>
            <a:ext cx="9144000" cy="0"/>
          </a:xfrm>
          <a:prstGeom prst="line">
            <a:avLst/>
          </a:prstGeom>
          <a:ln w="1270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5283059"/>
            <a:ext cx="3102796" cy="0"/>
          </a:xfrm>
          <a:prstGeom prst="line">
            <a:avLst/>
          </a:prstGeom>
          <a:ln w="63500">
            <a:solidFill>
              <a:srgbClr val="00649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222811" y="5283059"/>
            <a:ext cx="3248166" cy="0"/>
          </a:xfrm>
          <a:prstGeom prst="line">
            <a:avLst/>
          </a:prstGeom>
          <a:ln w="635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698385" y="5283059"/>
            <a:ext cx="2445616" cy="0"/>
          </a:xfrm>
          <a:prstGeom prst="line">
            <a:avLst/>
          </a:prstGeom>
          <a:ln w="63500">
            <a:solidFill>
              <a:srgbClr val="5525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2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FC29AF-0773-3B41-85BE-192EF9B3FBD6}" type="datetime1">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dirty="0"/>
          </a:p>
        </p:txBody>
      </p:sp>
    </p:spTree>
    <p:extLst>
      <p:ext uri="{BB962C8B-B14F-4D97-AF65-F5344CB8AC3E}">
        <p14:creationId xmlns:p14="http://schemas.microsoft.com/office/powerpoint/2010/main" val="66730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D5477-8623-6341-A7AA-440292F63DBF}" type="datetime1">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dirty="0"/>
          </a:p>
        </p:txBody>
      </p:sp>
    </p:spTree>
    <p:extLst>
      <p:ext uri="{BB962C8B-B14F-4D97-AF65-F5344CB8AC3E}">
        <p14:creationId xmlns:p14="http://schemas.microsoft.com/office/powerpoint/2010/main" val="126297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786" y="1827658"/>
            <a:ext cx="3886200" cy="1259745"/>
          </a:xfrm>
        </p:spPr>
        <p:txBody>
          <a:bodyPr anchor="b">
            <a:normAutofit/>
          </a:bodyPr>
          <a:lstStyle>
            <a:lvl1pPr algn="l">
              <a:defRPr sz="3600" b="1">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00093" y="3034991"/>
            <a:ext cx="3903893" cy="74723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4250"/>
            <a:ext cx="9144000" cy="70160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25987"/>
            <a:ext cx="9144000" cy="347918"/>
          </a:xfrm>
          <a:prstGeom prst="rect">
            <a:avLst/>
          </a:prstGeom>
        </p:spPr>
      </p:pic>
      <p:cxnSp>
        <p:nvCxnSpPr>
          <p:cNvPr id="14" name="Straight Connector 13"/>
          <p:cNvCxnSpPr/>
          <p:nvPr userDrawn="1"/>
        </p:nvCxnSpPr>
        <p:spPr>
          <a:xfrm>
            <a:off x="0" y="1259585"/>
            <a:ext cx="9144000" cy="0"/>
          </a:xfrm>
          <a:prstGeom prst="line">
            <a:avLst/>
          </a:prstGeom>
          <a:ln w="1270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5283059"/>
            <a:ext cx="3102796" cy="0"/>
          </a:xfrm>
          <a:prstGeom prst="line">
            <a:avLst/>
          </a:prstGeom>
          <a:ln w="63500">
            <a:solidFill>
              <a:srgbClr val="00649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222811" y="5283059"/>
            <a:ext cx="3248166" cy="0"/>
          </a:xfrm>
          <a:prstGeom prst="line">
            <a:avLst/>
          </a:prstGeom>
          <a:ln w="635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698385" y="5283059"/>
            <a:ext cx="2445616" cy="0"/>
          </a:xfrm>
          <a:prstGeom prst="line">
            <a:avLst/>
          </a:prstGeom>
          <a:ln w="63500">
            <a:solidFill>
              <a:srgbClr val="5525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69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2057400" y="4445909"/>
            <a:ext cx="5526741" cy="1200329"/>
          </a:xfrm>
          <a:prstGeom prst="rect">
            <a:avLst/>
          </a:prstGeom>
          <a:noFill/>
        </p:spPr>
        <p:txBody>
          <a:bodyPr wrap="square" rtlCol="0">
            <a:spAutoFit/>
          </a:bodyPr>
          <a:lstStyle/>
          <a:p>
            <a:r>
              <a:rPr lang="en-US" sz="7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DRAFT</a:t>
            </a:r>
          </a:p>
        </p:txBody>
      </p:sp>
      <p:sp>
        <p:nvSpPr>
          <p:cNvPr id="2" name="Title 1"/>
          <p:cNvSpPr>
            <a:spLocks noGrp="1"/>
          </p:cNvSpPr>
          <p:nvPr>
            <p:ph type="title"/>
          </p:nvPr>
        </p:nvSpPr>
        <p:spPr>
          <a:xfrm>
            <a:off x="628650" y="250826"/>
            <a:ext cx="7886700" cy="517743"/>
          </a:xfrm>
        </p:spPr>
        <p:txBody>
          <a:bodyPr>
            <a:normAutofit/>
          </a:bodyPr>
          <a:lstStyle>
            <a:lvl1pPr>
              <a:defRPr sz="1800" b="1" i="0" cap="all" baseline="0">
                <a:solidFill>
                  <a:srgbClr val="552733"/>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hasCustomPrompt="1"/>
          </p:nvPr>
        </p:nvSpPr>
        <p:spPr>
          <a:xfrm>
            <a:off x="628650" y="1079500"/>
            <a:ext cx="7886700" cy="4351338"/>
          </a:xfrm>
          <a:solidFill>
            <a:schemeClr val="bg1"/>
          </a:solidFill>
        </p:spPr>
        <p:txBody>
          <a:bodyPr/>
          <a:lstStyle>
            <a:lvl1pPr marL="228600" indent="-228600">
              <a:buClr>
                <a:srgbClr val="86AB5D"/>
              </a:buClr>
              <a:buFont typeface="ZapfDingbatsITC" charset="0"/>
              <a:buChar char="✚"/>
              <a:defRPr/>
            </a:lvl1pPr>
            <a:lvl2pPr marL="685800" indent="-228600">
              <a:buClr>
                <a:srgbClr val="86AB5D"/>
              </a:buClr>
              <a:buFont typeface="ZapfDingbatsITC" charset="0"/>
              <a:buChar char="✚"/>
              <a:defRPr/>
            </a:lvl2pPr>
            <a:lvl3pPr marL="1143000" indent="-228600">
              <a:buClr>
                <a:srgbClr val="86AB5D"/>
              </a:buClr>
              <a:buFont typeface="ZapfDingbatsITC" charset="0"/>
              <a:buChar char="✚"/>
              <a:defRPr/>
            </a:lvl3pPr>
            <a:lvl4pPr marL="1600200" indent="-228600">
              <a:buClr>
                <a:srgbClr val="86AB5D"/>
              </a:buClr>
              <a:buFont typeface="ZapfDingbatsITC" charset="0"/>
              <a:buChar char="✚"/>
              <a:defRPr/>
            </a:lvl4pPr>
            <a:lvl5pPr marL="2057400" indent="-228600">
              <a:buClr>
                <a:srgbClr val="86AB5D"/>
              </a:buClr>
              <a:buFont typeface="ZapfDingbatsITC" charset="0"/>
              <a:buChar char="✚"/>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lang="en-US" sz="1800" kern="1200" smtClean="0">
                <a:solidFill>
                  <a:schemeClr val="tx1">
                    <a:tint val="75000"/>
                  </a:schemeClr>
                </a:solidFill>
                <a:latin typeface="+mn-lt"/>
                <a:ea typeface="+mn-ea"/>
                <a:cs typeface="+mn-cs"/>
              </a:defRPr>
            </a:lvl1pPr>
          </a:lstStyle>
          <a:p>
            <a:fld id="{DBB69489-DF73-4A76-950F-93D686310CE9}" type="slidenum">
              <a:rPr lang="en-US" smtClean="0"/>
              <a:pPr/>
              <a:t>‹#›</a:t>
            </a:fld>
            <a:endParaRPr lang="en-US" dirty="0"/>
          </a:p>
        </p:txBody>
      </p:sp>
      <p:cxnSp>
        <p:nvCxnSpPr>
          <p:cNvPr id="9" name="Straight Connector 8"/>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43084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3638B-5D61-4F41-8E99-1FA4AC3DF030}" type="datetime1">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dirty="0"/>
          </a:p>
        </p:txBody>
      </p:sp>
      <p:sp>
        <p:nvSpPr>
          <p:cNvPr id="7" name="Rectangle 6"/>
          <p:cNvSpPr/>
          <p:nvPr userDrawn="1"/>
        </p:nvSpPr>
        <p:spPr>
          <a:xfrm>
            <a:off x="6319157" y="1"/>
            <a:ext cx="2583476" cy="6216669"/>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Straight Connector 7"/>
          <p:cNvCxnSpPr/>
          <p:nvPr userDrawn="1"/>
        </p:nvCxnSpPr>
        <p:spPr>
          <a:xfrm>
            <a:off x="6584032" y="6026442"/>
            <a:ext cx="2053727" cy="1945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93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2BE2DA-CA39-F040-B87D-F66B3D45A7A1}" type="datetime1">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B69489-DF73-4A76-950F-93D686310CE9}" type="slidenum">
              <a:rPr lang="en-US" smtClean="0"/>
              <a:t>‹#›</a:t>
            </a:fld>
            <a:endParaRPr lang="en-US" dirty="0"/>
          </a:p>
        </p:txBody>
      </p:sp>
      <p:cxnSp>
        <p:nvCxnSpPr>
          <p:cNvPr id="8" name="Straight Connector 7"/>
          <p:cNvCxnSpPr/>
          <p:nvPr userDrawn="1"/>
        </p:nvCxnSpPr>
        <p:spPr>
          <a:xfrm>
            <a:off x="0" y="1690688"/>
            <a:ext cx="9144000" cy="427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308200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10DC2E-EA2E-6C4F-8562-399618E8E075}" type="datetime1">
              <a:rPr lang="en-US" smtClean="0"/>
              <a:t>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B69489-DF73-4A76-950F-93D686310CE9}" type="slidenum">
              <a:rPr lang="en-US" smtClean="0"/>
              <a:t>‹#›</a:t>
            </a:fld>
            <a:endParaRPr lang="en-US" dirty="0"/>
          </a:p>
        </p:txBody>
      </p:sp>
      <p:cxnSp>
        <p:nvCxnSpPr>
          <p:cNvPr id="10" name="Straight Connector 9"/>
          <p:cNvCxnSpPr/>
          <p:nvPr userDrawn="1"/>
        </p:nvCxnSpPr>
        <p:spPr>
          <a:xfrm>
            <a:off x="0" y="1690688"/>
            <a:ext cx="9144000" cy="427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112484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031A44-5819-9245-86C2-19F3DC00A503}" type="datetime1">
              <a:rPr lang="en-US" smtClean="0"/>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B69489-DF73-4A76-950F-93D686310CE9}" type="slidenum">
              <a:rPr lang="en-US" smtClean="0"/>
              <a:t>‹#›</a:t>
            </a:fld>
            <a:endParaRPr lang="en-US" dirty="0"/>
          </a:p>
        </p:txBody>
      </p:sp>
      <p:cxnSp>
        <p:nvCxnSpPr>
          <p:cNvPr id="6" name="Straight Connector 5"/>
          <p:cNvCxnSpPr/>
          <p:nvPr userDrawn="1"/>
        </p:nvCxnSpPr>
        <p:spPr>
          <a:xfrm>
            <a:off x="0" y="1690688"/>
            <a:ext cx="9144000" cy="427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295525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874BF-4325-E74D-A384-67420218A42F}" type="datetime1">
              <a:rPr lang="en-US" smtClean="0"/>
              <a:t>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3248550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F6B4D1-0440-B747-922A-3D091F9FE07A}" type="datetime1">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B69489-DF73-4A76-950F-93D686310CE9}"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152443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7886700" cy="517743"/>
          </a:xfrm>
        </p:spPr>
        <p:txBody>
          <a:bodyPr>
            <a:normAutofit/>
          </a:bodyPr>
          <a:lstStyle>
            <a:lvl1pPr>
              <a:defRPr sz="1800" b="1" i="0" cap="all" baseline="0">
                <a:solidFill>
                  <a:srgbClr val="552733"/>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hasCustomPrompt="1"/>
          </p:nvPr>
        </p:nvSpPr>
        <p:spPr>
          <a:xfrm>
            <a:off x="628650" y="1203325"/>
            <a:ext cx="7886700" cy="4351338"/>
          </a:xfrm>
        </p:spPr>
        <p:txBody>
          <a:bodyPr/>
          <a:lstStyle>
            <a:lvl1pPr marL="228600" indent="-228600">
              <a:buClr>
                <a:srgbClr val="86AB5D"/>
              </a:buClr>
              <a:buFont typeface="ZapfDingbatsITC" charset="0"/>
              <a:buChar char="✚"/>
              <a:defRPr/>
            </a:lvl1pPr>
            <a:lvl2pPr marL="685800" indent="-228600">
              <a:buClr>
                <a:srgbClr val="86AB5D"/>
              </a:buClr>
              <a:buFont typeface="ZapfDingbatsITC" charset="0"/>
              <a:buChar char="✚"/>
              <a:defRPr/>
            </a:lvl2pPr>
            <a:lvl3pPr marL="1143000" indent="-228600">
              <a:buClr>
                <a:srgbClr val="86AB5D"/>
              </a:buClr>
              <a:buFont typeface="ZapfDingbatsITC" charset="0"/>
              <a:buChar char="✚"/>
              <a:defRPr/>
            </a:lvl3pPr>
            <a:lvl4pPr marL="1600200" indent="-228600">
              <a:buClr>
                <a:srgbClr val="86AB5D"/>
              </a:buClr>
              <a:buFont typeface="ZapfDingbatsITC" charset="0"/>
              <a:buChar char="✚"/>
              <a:defRPr/>
            </a:lvl4pPr>
            <a:lvl5pPr marL="2057400" indent="-228600">
              <a:buClr>
                <a:srgbClr val="86AB5D"/>
              </a:buClr>
              <a:buFont typeface="ZapfDingbatsITC" charset="0"/>
              <a:buChar char="✚"/>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dirty="0"/>
          </a:p>
        </p:txBody>
      </p:sp>
      <p:cxnSp>
        <p:nvCxnSpPr>
          <p:cNvPr id="9" name="Straight Connector 8"/>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042227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C4CE0-4B81-F14F-97F2-5CEA72697119}" type="datetime1">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B69489-DF73-4A76-950F-93D686310CE9}"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2208246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FC29AF-0773-3B41-85BE-192EF9B3FBD6}" type="datetime1">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dirty="0"/>
          </a:p>
        </p:txBody>
      </p:sp>
    </p:spTree>
    <p:extLst>
      <p:ext uri="{BB962C8B-B14F-4D97-AF65-F5344CB8AC3E}">
        <p14:creationId xmlns:p14="http://schemas.microsoft.com/office/powerpoint/2010/main" val="2015698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D5477-8623-6341-A7AA-440292F63DBF}" type="datetime1">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dirty="0"/>
          </a:p>
        </p:txBody>
      </p:sp>
    </p:spTree>
    <p:extLst>
      <p:ext uri="{BB962C8B-B14F-4D97-AF65-F5344CB8AC3E}">
        <p14:creationId xmlns:p14="http://schemas.microsoft.com/office/powerpoint/2010/main" val="137828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3638B-5D61-4F41-8E99-1FA4AC3DF030}" type="datetime1">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dirty="0"/>
          </a:p>
        </p:txBody>
      </p:sp>
      <p:sp>
        <p:nvSpPr>
          <p:cNvPr id="7" name="Rectangle 6"/>
          <p:cNvSpPr/>
          <p:nvPr userDrawn="1"/>
        </p:nvSpPr>
        <p:spPr>
          <a:xfrm>
            <a:off x="6319157" y="1"/>
            <a:ext cx="2583476" cy="6216669"/>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Straight Connector 7"/>
          <p:cNvCxnSpPr/>
          <p:nvPr userDrawn="1"/>
        </p:nvCxnSpPr>
        <p:spPr>
          <a:xfrm>
            <a:off x="6584032" y="6026442"/>
            <a:ext cx="2053727" cy="1945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2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2BE2DA-CA39-F040-B87D-F66B3D45A7A1}" type="datetime1">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B69489-DF73-4A76-950F-93D686310CE9}" type="slidenum">
              <a:rPr lang="en-US" smtClean="0"/>
              <a:t>‹#›</a:t>
            </a:fld>
            <a:endParaRPr lang="en-US" dirty="0"/>
          </a:p>
        </p:txBody>
      </p:sp>
      <p:cxnSp>
        <p:nvCxnSpPr>
          <p:cNvPr id="8" name="Straight Connector 7"/>
          <p:cNvCxnSpPr/>
          <p:nvPr userDrawn="1"/>
        </p:nvCxnSpPr>
        <p:spPr>
          <a:xfrm>
            <a:off x="0" y="1690688"/>
            <a:ext cx="9144000" cy="427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174647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10DC2E-EA2E-6C4F-8562-399618E8E075}" type="datetime1">
              <a:rPr lang="en-US" smtClean="0"/>
              <a:t>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B69489-DF73-4A76-950F-93D686310CE9}" type="slidenum">
              <a:rPr lang="en-US" smtClean="0"/>
              <a:t>‹#›</a:t>
            </a:fld>
            <a:endParaRPr lang="en-US" dirty="0"/>
          </a:p>
        </p:txBody>
      </p:sp>
      <p:cxnSp>
        <p:nvCxnSpPr>
          <p:cNvPr id="10" name="Straight Connector 9"/>
          <p:cNvCxnSpPr/>
          <p:nvPr userDrawn="1"/>
        </p:nvCxnSpPr>
        <p:spPr>
          <a:xfrm>
            <a:off x="0" y="1690688"/>
            <a:ext cx="9144000" cy="427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119579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031A44-5819-9245-86C2-19F3DC00A503}" type="datetime1">
              <a:rPr lang="en-US" smtClean="0"/>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B69489-DF73-4A76-950F-93D686310CE9}" type="slidenum">
              <a:rPr lang="en-US" smtClean="0"/>
              <a:t>‹#›</a:t>
            </a:fld>
            <a:endParaRPr lang="en-US" dirty="0"/>
          </a:p>
        </p:txBody>
      </p:sp>
      <p:cxnSp>
        <p:nvCxnSpPr>
          <p:cNvPr id="6" name="Straight Connector 5"/>
          <p:cNvCxnSpPr/>
          <p:nvPr userDrawn="1"/>
        </p:nvCxnSpPr>
        <p:spPr>
          <a:xfrm>
            <a:off x="0" y="1690688"/>
            <a:ext cx="9144000" cy="427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158698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874BF-4325-E74D-A384-67420218A42F}" type="datetime1">
              <a:rPr lang="en-US" smtClean="0"/>
              <a:t>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6786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F6B4D1-0440-B747-922A-3D091F9FE07A}" type="datetime1">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B69489-DF73-4A76-950F-93D686310CE9}"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29062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C4CE0-4B81-F14F-97F2-5CEA72697119}" type="datetime1">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B69489-DF73-4A76-950F-93D686310CE9}"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113504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D6A2C-1E21-1D4C-86E4-63E9697AA8AC}" type="datetime1">
              <a:rPr lang="en-US" smtClean="0"/>
              <a:t>2/27/2017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9489-DF73-4A76-950F-93D686310CE9}" type="slidenum">
              <a:rPr lang="en-US" smtClean="0"/>
              <a:t>‹#›</a:t>
            </a:fld>
            <a:endParaRPr lang="en-US" dirty="0"/>
          </a:p>
        </p:txBody>
      </p:sp>
    </p:spTree>
    <p:extLst>
      <p:ext uri="{BB962C8B-B14F-4D97-AF65-F5344CB8AC3E}">
        <p14:creationId xmlns:p14="http://schemas.microsoft.com/office/powerpoint/2010/main" val="307187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D6A2C-1E21-1D4C-86E4-63E9697AA8AC}" type="datetime1">
              <a:rPr lang="en-US" smtClean="0"/>
              <a:t>2/27/2017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9489-DF73-4A76-950F-93D686310CE9}" type="slidenum">
              <a:rPr lang="en-US" smtClean="0"/>
              <a:t>‹#›</a:t>
            </a:fld>
            <a:endParaRPr lang="en-US" dirty="0"/>
          </a:p>
        </p:txBody>
      </p:sp>
    </p:spTree>
    <p:extLst>
      <p:ext uri="{BB962C8B-B14F-4D97-AF65-F5344CB8AC3E}">
        <p14:creationId xmlns:p14="http://schemas.microsoft.com/office/powerpoint/2010/main" val="1951677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prstClr val="black"/>
              <a:srgbClr val="0066A3">
                <a:tint val="45000"/>
                <a:satMod val="400000"/>
              </a:srgbClr>
            </a:duotone>
            <a:extLst>
              <a:ext uri="{28A0092B-C50C-407E-A947-70E740481C1C}">
                <a14:useLocalDpi xmlns:a14="http://schemas.microsoft.com/office/drawing/2010/main" val="0"/>
              </a:ext>
            </a:extLst>
          </a:blip>
          <a:stretch>
            <a:fillRect/>
          </a:stretch>
        </p:blipFill>
        <p:spPr>
          <a:xfrm>
            <a:off x="0" y="1236717"/>
            <a:ext cx="9144000" cy="3886200"/>
          </a:xfrm>
          <a:prstGeom prst="rect">
            <a:avLst/>
          </a:prstGeom>
        </p:spPr>
      </p:pic>
      <p:sp>
        <p:nvSpPr>
          <p:cNvPr id="2" name="Title 1"/>
          <p:cNvSpPr>
            <a:spLocks noGrp="1"/>
          </p:cNvSpPr>
          <p:nvPr>
            <p:ph type="ctrTitle"/>
          </p:nvPr>
        </p:nvSpPr>
        <p:spPr>
          <a:xfrm>
            <a:off x="703385" y="1534064"/>
            <a:ext cx="7763607" cy="1259745"/>
          </a:xfrm>
        </p:spPr>
        <p:txBody>
          <a:bodyPr>
            <a:normAutofit/>
          </a:bodyPr>
          <a:lstStyle/>
          <a:p>
            <a:pPr algn="ctr"/>
            <a:r>
              <a:rPr lang="en-US" dirty="0"/>
              <a:t>Tarrant County Long Range Planning  and Analysis for JPS Health Network</a:t>
            </a:r>
          </a:p>
        </p:txBody>
      </p:sp>
      <p:sp>
        <p:nvSpPr>
          <p:cNvPr id="3" name="Subtitle 2"/>
          <p:cNvSpPr>
            <a:spLocks noGrp="1"/>
          </p:cNvSpPr>
          <p:nvPr>
            <p:ph type="subTitle" idx="1"/>
          </p:nvPr>
        </p:nvSpPr>
        <p:spPr>
          <a:xfrm>
            <a:off x="417785" y="2701445"/>
            <a:ext cx="8598994" cy="2178286"/>
          </a:xfrm>
        </p:spPr>
        <p:txBody>
          <a:bodyPr>
            <a:normAutofit fontScale="25000" lnSpcReduction="20000"/>
          </a:bodyPr>
          <a:lstStyle/>
          <a:p>
            <a:pPr algn="ctr"/>
            <a:endParaRPr lang="en-US" sz="2900" dirty="0"/>
          </a:p>
          <a:p>
            <a:pPr algn="ctr"/>
            <a:endParaRPr lang="en-US" sz="5600" dirty="0">
              <a:solidFill>
                <a:srgbClr val="552733"/>
              </a:solidFill>
            </a:endParaRPr>
          </a:p>
          <a:p>
            <a:pPr algn="ctr">
              <a:lnSpc>
                <a:spcPct val="120000"/>
              </a:lnSpc>
            </a:pPr>
            <a:r>
              <a:rPr lang="en-US" sz="5600" dirty="0"/>
              <a:t>Draft Report Review</a:t>
            </a:r>
          </a:p>
          <a:p>
            <a:pPr algn="ctr">
              <a:lnSpc>
                <a:spcPct val="120000"/>
              </a:lnSpc>
              <a:spcBef>
                <a:spcPts val="0"/>
              </a:spcBef>
            </a:pPr>
            <a:r>
              <a:rPr lang="en-US" sz="3500" dirty="0"/>
              <a:t>Stakeholder Engagement </a:t>
            </a:r>
            <a:br>
              <a:rPr lang="en-US" sz="3500" dirty="0"/>
            </a:br>
            <a:r>
              <a:rPr lang="en-US" sz="3500" dirty="0"/>
              <a:t>Community Health Needs Assessment</a:t>
            </a:r>
          </a:p>
          <a:p>
            <a:pPr algn="ctr">
              <a:lnSpc>
                <a:spcPct val="120000"/>
              </a:lnSpc>
              <a:spcBef>
                <a:spcPts val="0"/>
              </a:spcBef>
            </a:pPr>
            <a:r>
              <a:rPr lang="en-US" sz="3500" dirty="0"/>
              <a:t>Public Health Department Collaboration</a:t>
            </a:r>
            <a:br>
              <a:rPr lang="en-US" sz="3500" dirty="0"/>
            </a:br>
            <a:endParaRPr lang="en-US" sz="3500" dirty="0"/>
          </a:p>
          <a:p>
            <a:pPr algn="ctr"/>
            <a:r>
              <a:rPr lang="en-US" sz="6400" dirty="0"/>
              <a:t>Citizens Blue Ribbon Committee</a:t>
            </a:r>
          </a:p>
          <a:p>
            <a:pPr algn="ctr"/>
            <a:r>
              <a:rPr lang="en-US" sz="6400" dirty="0"/>
              <a:t>March 7, 2017</a:t>
            </a:r>
            <a:br>
              <a:rPr lang="en-US" sz="6400" dirty="0"/>
            </a:br>
            <a:endParaRPr lang="en-US" sz="6400" dirty="0"/>
          </a:p>
          <a:p>
            <a:endParaRPr lang="en-US" dirty="0">
              <a:solidFill>
                <a:srgbClr val="552733"/>
              </a:solidFill>
            </a:endParaRPr>
          </a:p>
        </p:txBody>
      </p:sp>
    </p:spTree>
    <p:extLst>
      <p:ext uri="{BB962C8B-B14F-4D97-AF65-F5344CB8AC3E}">
        <p14:creationId xmlns:p14="http://schemas.microsoft.com/office/powerpoint/2010/main" val="97489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FOCUS GROUPS - Process</a:t>
            </a:r>
            <a:br>
              <a:rPr lang="en-US" dirty="0"/>
            </a:br>
            <a:endParaRPr lang="en-US" dirty="0"/>
          </a:p>
        </p:txBody>
      </p:sp>
      <p:sp>
        <p:nvSpPr>
          <p:cNvPr id="3" name="Content Placeholder 2"/>
          <p:cNvSpPr>
            <a:spLocks noGrp="1"/>
          </p:cNvSpPr>
          <p:nvPr>
            <p:ph idx="1"/>
          </p:nvPr>
        </p:nvSpPr>
        <p:spPr>
          <a:xfrm>
            <a:off x="628650" y="1203324"/>
            <a:ext cx="7886700" cy="4597707"/>
          </a:xfrm>
        </p:spPr>
        <p:txBody>
          <a:bodyPr>
            <a:normAutofit/>
          </a:bodyPr>
          <a:lstStyle/>
          <a:p>
            <a:pPr>
              <a:buFont typeface="Wingdings" panose="05000000000000000000" pitchFamily="2" charset="2"/>
              <a:buChar char="§"/>
            </a:pPr>
            <a:r>
              <a:rPr lang="en-US" sz="2200" dirty="0"/>
              <a:t>The purpose of the focus groups was to identify:</a:t>
            </a:r>
          </a:p>
          <a:p>
            <a:pPr lvl="1">
              <a:buFont typeface="Arial" panose="020B0604020202020204" pitchFamily="34" charset="0"/>
              <a:buChar char="•"/>
            </a:pPr>
            <a:r>
              <a:rPr lang="en-US" sz="1700" dirty="0"/>
              <a:t>Community experience with and perception of JPS; and</a:t>
            </a:r>
          </a:p>
          <a:p>
            <a:pPr lvl="1">
              <a:buFont typeface="Arial" panose="020B0604020202020204" pitchFamily="34" charset="0"/>
              <a:buChar char="•"/>
            </a:pPr>
            <a:r>
              <a:rPr lang="en-US" sz="1700" dirty="0"/>
              <a:t>Community health needs and opportunities for JPS and others to meet these needs now and in the future </a:t>
            </a:r>
          </a:p>
          <a:p>
            <a:pPr>
              <a:buFont typeface="Wingdings" panose="05000000000000000000" pitchFamily="2" charset="2"/>
              <a:buChar char="§"/>
            </a:pPr>
            <a:r>
              <a:rPr lang="en-US" sz="2200" dirty="0"/>
              <a:t>Two focus groups were held November 3, 2016 at the County Administration Building</a:t>
            </a:r>
          </a:p>
          <a:p>
            <a:pPr>
              <a:buFont typeface="Wingdings" panose="05000000000000000000" pitchFamily="2" charset="2"/>
              <a:buChar char="§"/>
            </a:pPr>
            <a:r>
              <a:rPr lang="en-US" sz="2200" dirty="0"/>
              <a:t>Focus groups included:</a:t>
            </a:r>
          </a:p>
          <a:p>
            <a:pPr lvl="1">
              <a:buFont typeface="Arial" panose="020B0604020202020204" pitchFamily="34" charset="0"/>
              <a:buChar char="•"/>
            </a:pPr>
            <a:r>
              <a:rPr lang="en-US" sz="1700" dirty="0"/>
              <a:t>Community health advocates including JPS Joint Council members</a:t>
            </a:r>
          </a:p>
          <a:p>
            <a:pPr lvl="1">
              <a:buFont typeface="Arial" panose="020B0604020202020204" pitchFamily="34" charset="0"/>
              <a:buChar char="•"/>
            </a:pPr>
            <a:r>
              <a:rPr lang="en-US" sz="1700" dirty="0"/>
              <a:t>JPS users, including JPS Family Advisory Council members</a:t>
            </a:r>
          </a:p>
          <a:p>
            <a:pPr>
              <a:buFont typeface="Wingdings" panose="05000000000000000000" pitchFamily="2" charset="2"/>
              <a:buChar char="§"/>
            </a:pPr>
            <a:r>
              <a:rPr lang="en-US" sz="2200" dirty="0"/>
              <a:t>A total of twenty (20) community health advocates and JPS patients were engaged</a:t>
            </a:r>
          </a:p>
          <a:p>
            <a:pPr>
              <a:buFont typeface="Wingdings" panose="05000000000000000000" pitchFamily="2" charset="2"/>
              <a:buChar char="§"/>
            </a:pPr>
            <a:r>
              <a:rPr lang="en-US" sz="2200" dirty="0"/>
              <a:t>Word for word transcripts were prepared; a summary analysis of themes was developed </a:t>
            </a:r>
          </a:p>
          <a:p>
            <a:pPr marL="0" indent="0">
              <a:buNone/>
            </a:pPr>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chemeClr val="bg1">
                    <a:lumMod val="75000"/>
                  </a:schemeClr>
                </a:solidFill>
              </a:rPr>
              <a:t>10</a:t>
            </a:fld>
            <a:endParaRPr lang="en-US" dirty="0">
              <a:solidFill>
                <a:schemeClr val="bg1">
                  <a:lumMod val="75000"/>
                </a:schemeClr>
              </a:solidFill>
            </a:endParaRPr>
          </a:p>
        </p:txBody>
      </p:sp>
    </p:spTree>
    <p:extLst>
      <p:ext uri="{BB962C8B-B14F-4D97-AF65-F5344CB8AC3E}">
        <p14:creationId xmlns:p14="http://schemas.microsoft.com/office/powerpoint/2010/main" val="260361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 Themes</a:t>
            </a:r>
          </a:p>
        </p:txBody>
      </p:sp>
      <p:sp>
        <p:nvSpPr>
          <p:cNvPr id="3" name="Content Placeholder 2"/>
          <p:cNvSpPr>
            <a:spLocks noGrp="1"/>
          </p:cNvSpPr>
          <p:nvPr>
            <p:ph idx="1"/>
          </p:nvPr>
        </p:nvSpPr>
        <p:spPr/>
        <p:txBody>
          <a:bodyPr>
            <a:normAutofit/>
          </a:bodyPr>
          <a:lstStyle/>
          <a:p>
            <a:pPr marL="0" indent="0">
              <a:buNone/>
            </a:pPr>
            <a:r>
              <a:rPr lang="en-US" sz="2200" i="1" dirty="0">
                <a:solidFill>
                  <a:srgbClr val="86AB5D"/>
                </a:solidFill>
              </a:rPr>
              <a:t>The following themes emerged from the conversations and are presented in no particular order:</a:t>
            </a:r>
          </a:p>
          <a:p>
            <a:pPr marL="0" indent="0">
              <a:buNone/>
            </a:pPr>
            <a:endParaRPr lang="en-US" sz="2400" i="1" dirty="0"/>
          </a:p>
          <a:p>
            <a:pPr>
              <a:buFont typeface="Wingdings" panose="05000000000000000000" pitchFamily="2" charset="2"/>
              <a:buChar char="§"/>
            </a:pPr>
            <a:r>
              <a:rPr lang="en-US" sz="2400" dirty="0"/>
              <a:t>JPS </a:t>
            </a:r>
            <a:r>
              <a:rPr lang="en-US" sz="2400" b="1" dirty="0"/>
              <a:t>improvements are recognized and appreciated </a:t>
            </a:r>
            <a:r>
              <a:rPr lang="en-US" sz="2400" dirty="0"/>
              <a:t>by the community.  </a:t>
            </a:r>
          </a:p>
          <a:p>
            <a:pPr>
              <a:buFont typeface="Wingdings" panose="05000000000000000000" pitchFamily="2" charset="2"/>
              <a:buChar char="§"/>
            </a:pPr>
            <a:r>
              <a:rPr lang="en-US" sz="2400" dirty="0"/>
              <a:t>Interest in having JPS focus more on </a:t>
            </a:r>
            <a:r>
              <a:rPr lang="en-US" sz="2400" b="1" dirty="0"/>
              <a:t>prevention and social determinants of health</a:t>
            </a:r>
            <a:r>
              <a:rPr lang="en-US" sz="2400" dirty="0"/>
              <a:t> with particular emphasis on food security, food policy, availability of healthy food options.</a:t>
            </a:r>
          </a:p>
          <a:p>
            <a:pPr>
              <a:buFont typeface="Wingdings" panose="05000000000000000000" pitchFamily="2" charset="2"/>
              <a:buChar char="§"/>
            </a:pPr>
            <a:r>
              <a:rPr lang="en-US" sz="2400" b="1" dirty="0"/>
              <a:t>Service expansion and creativity </a:t>
            </a:r>
            <a:r>
              <a:rPr lang="en-US" sz="2400" dirty="0"/>
              <a:t>in service delivery is required to meet current and future needs.</a:t>
            </a:r>
          </a:p>
          <a:p>
            <a:pPr marL="0" indent="0">
              <a:buNone/>
            </a:pPr>
            <a:endParaRPr lang="en-US" sz="2600" dirty="0"/>
          </a:p>
        </p:txBody>
      </p:sp>
      <p:sp>
        <p:nvSpPr>
          <p:cNvPr id="4" name="Slide Number Placeholder 3"/>
          <p:cNvSpPr>
            <a:spLocks noGrp="1"/>
          </p:cNvSpPr>
          <p:nvPr>
            <p:ph type="sldNum" sz="quarter" idx="12"/>
          </p:nvPr>
        </p:nvSpPr>
        <p:spPr/>
        <p:txBody>
          <a:bodyPr/>
          <a:lstStyle/>
          <a:p>
            <a:pPr marR="0" lvl="0" indent="0" fontAlgn="auto">
              <a:lnSpc>
                <a:spcPct val="100000"/>
              </a:lnSpc>
              <a:spcBef>
                <a:spcPts val="0"/>
              </a:spcBef>
              <a:spcAft>
                <a:spcPts val="0"/>
              </a:spcAft>
              <a:buClrTx/>
              <a:buSzTx/>
              <a:buFontTx/>
              <a:buNone/>
              <a:tabLst/>
              <a:defRPr/>
            </a:pPr>
            <a:fld id="{DBB69489-DF73-4A76-950F-93D686310CE9}" type="slidenum">
              <a:rPr lang="en-US">
                <a:solidFill>
                  <a:schemeClr val="bg1">
                    <a:lumMod val="75000"/>
                  </a:schemeClr>
                </a:solidFill>
              </a:rPr>
              <a:pPr marR="0" lvl="0" indent="0" fontAlgn="auto">
                <a:lnSpc>
                  <a:spcPct val="100000"/>
                </a:lnSpc>
                <a:spcBef>
                  <a:spcPts val="0"/>
                </a:spcBef>
                <a:spcAft>
                  <a:spcPts val="0"/>
                </a:spcAft>
                <a:buClrTx/>
                <a:buSzTx/>
                <a:buFontTx/>
                <a:buNone/>
                <a:tabLst/>
                <a:defRPr/>
              </a:pPr>
              <a:t>11</a:t>
            </a:fld>
            <a:endParaRPr lang="en-US" dirty="0">
              <a:solidFill>
                <a:schemeClr val="bg1">
                  <a:lumMod val="75000"/>
                </a:schemeClr>
              </a:solidFill>
            </a:endParaRPr>
          </a:p>
        </p:txBody>
      </p:sp>
    </p:spTree>
    <p:extLst>
      <p:ext uri="{BB962C8B-B14F-4D97-AF65-F5344CB8AC3E}">
        <p14:creationId xmlns:p14="http://schemas.microsoft.com/office/powerpoint/2010/main" val="355057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 themes continued</a:t>
            </a:r>
          </a:p>
        </p:txBody>
      </p:sp>
      <p:sp>
        <p:nvSpPr>
          <p:cNvPr id="3" name="Content Placeholder 2"/>
          <p:cNvSpPr>
            <a:spLocks noGrp="1"/>
          </p:cNvSpPr>
          <p:nvPr>
            <p:ph idx="1"/>
          </p:nvPr>
        </p:nvSpPr>
        <p:spPr>
          <a:xfrm>
            <a:off x="628650" y="1203324"/>
            <a:ext cx="7886700" cy="4549775"/>
          </a:xfrm>
        </p:spPr>
        <p:txBody>
          <a:bodyPr>
            <a:normAutofit/>
          </a:bodyPr>
          <a:lstStyle/>
          <a:p>
            <a:pPr>
              <a:buFont typeface="Wingdings" panose="05000000000000000000" pitchFamily="2" charset="2"/>
              <a:buChar char="§"/>
            </a:pPr>
            <a:r>
              <a:rPr lang="en-US" sz="2400" dirty="0"/>
              <a:t>JPS services should be more systematically </a:t>
            </a:r>
            <a:r>
              <a:rPr lang="en-US" sz="2400" b="1" dirty="0"/>
              <a:t>promoted </a:t>
            </a:r>
            <a:r>
              <a:rPr lang="en-US" sz="2400" dirty="0"/>
              <a:t>in the community</a:t>
            </a:r>
          </a:p>
          <a:p>
            <a:pPr>
              <a:buFont typeface="Wingdings" panose="05000000000000000000" pitchFamily="2" charset="2"/>
              <a:buChar char="§"/>
            </a:pPr>
            <a:r>
              <a:rPr lang="en-US" sz="2400" dirty="0"/>
              <a:t>There is room to </a:t>
            </a:r>
            <a:r>
              <a:rPr lang="en-US" sz="2400" b="1" dirty="0"/>
              <a:t>improve patient experience</a:t>
            </a:r>
            <a:r>
              <a:rPr lang="en-US" sz="2400" dirty="0"/>
              <a:t>, particularly around access – call center, wait times, call backs</a:t>
            </a:r>
          </a:p>
          <a:p>
            <a:pPr>
              <a:buFont typeface="Wingdings" panose="05000000000000000000" pitchFamily="2" charset="2"/>
              <a:buChar char="§"/>
            </a:pPr>
            <a:r>
              <a:rPr lang="en-US" sz="2400" b="1" dirty="0"/>
              <a:t>Community partnerships </a:t>
            </a:r>
            <a:r>
              <a:rPr lang="en-US" sz="2400" dirty="0"/>
              <a:t>are required to overcome challenges in meeting needs of a diverse population</a:t>
            </a:r>
          </a:p>
          <a:p>
            <a:pPr>
              <a:buFont typeface="Wingdings" panose="05000000000000000000" pitchFamily="2" charset="2"/>
              <a:buChar char="§"/>
            </a:pPr>
            <a:r>
              <a:rPr lang="en-US" sz="2400" b="1" dirty="0"/>
              <a:t>Behavioral health </a:t>
            </a:r>
            <a:r>
              <a:rPr lang="en-US" sz="2400" dirty="0"/>
              <a:t>service and support needs are a priority</a:t>
            </a:r>
          </a:p>
          <a:p>
            <a:pPr>
              <a:buFont typeface="Wingdings" panose="05000000000000000000" pitchFamily="2" charset="2"/>
              <a:buChar char="§"/>
            </a:pPr>
            <a:r>
              <a:rPr lang="en-US" sz="2400" dirty="0"/>
              <a:t>More attention should be paid to </a:t>
            </a:r>
            <a:r>
              <a:rPr lang="en-US" sz="2400" b="1" dirty="0"/>
              <a:t>caregiver support</a:t>
            </a:r>
            <a:r>
              <a:rPr lang="en-US" sz="2400" dirty="0"/>
              <a:t>, particularly as the population ages</a:t>
            </a:r>
          </a:p>
          <a:p>
            <a:pPr>
              <a:buFont typeface="Wingdings" panose="05000000000000000000" pitchFamily="2" charset="2"/>
              <a:buChar char="§"/>
            </a:pPr>
            <a:r>
              <a:rPr lang="en-US" sz="2400" dirty="0"/>
              <a:t>Concern about polypharmacy (multiple prescriptions), </a:t>
            </a:r>
            <a:r>
              <a:rPr lang="en-US" sz="2400" b="1" dirty="0"/>
              <a:t>overmedicating seniors and the cost of medications</a:t>
            </a:r>
            <a:r>
              <a:rPr lang="en-US" sz="2400" dirty="0"/>
              <a:t> </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chemeClr val="bg1">
                  <a:lumMod val="75000"/>
                </a:schemeClr>
              </a:solidFill>
              <a:effectLst/>
              <a:uLnTx/>
              <a:uFillTx/>
            </a:endParaRPr>
          </a:p>
        </p:txBody>
      </p:sp>
    </p:spTree>
    <p:extLst>
      <p:ext uri="{BB962C8B-B14F-4D97-AF65-F5344CB8AC3E}">
        <p14:creationId xmlns:p14="http://schemas.microsoft.com/office/powerpoint/2010/main" val="186214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FORUMS - AGENDA</a:t>
            </a:r>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
            </a:pPr>
            <a:r>
              <a:rPr lang="en-US" sz="2400" dirty="0"/>
              <a:t>The purpose of the community forums was to:</a:t>
            </a:r>
          </a:p>
          <a:p>
            <a:pPr lvl="1">
              <a:buFont typeface="Wingdings" panose="05000000000000000000" pitchFamily="2" charset="2"/>
              <a:buChar char="§"/>
            </a:pPr>
            <a:r>
              <a:rPr lang="en-US" dirty="0"/>
              <a:t>Introduce the initiative “Tarrant County Long Range Planning  Related to JPS Health Network” and share early findings</a:t>
            </a:r>
          </a:p>
          <a:p>
            <a:pPr marL="457200" lvl="1" indent="0">
              <a:buNone/>
            </a:pPr>
            <a:endParaRPr lang="en-US" dirty="0"/>
          </a:p>
          <a:p>
            <a:pPr lvl="1">
              <a:buFont typeface="Wingdings" panose="05000000000000000000" pitchFamily="2" charset="2"/>
              <a:buChar char="§"/>
            </a:pPr>
            <a:r>
              <a:rPr lang="en-US" dirty="0"/>
              <a:t>Obtain and document community input related to Tarrant County health, health care, and related needs and the current and future role of the JPS Health Network in the broader delivery system</a:t>
            </a:r>
          </a:p>
          <a:p>
            <a:pPr marL="457200" lvl="1" indent="0">
              <a:buNone/>
            </a:pPr>
            <a:endParaRPr lang="en-US" dirty="0"/>
          </a:p>
          <a:p>
            <a:pPr lvl="1">
              <a:buFont typeface="Wingdings" panose="05000000000000000000" pitchFamily="2" charset="2"/>
              <a:buChar char="§"/>
            </a:pPr>
            <a:r>
              <a:rPr lang="en-US" dirty="0"/>
              <a:t>Inform the public of the website to obtain further information on the initiative, track progress and deliverables, and ask questions</a:t>
            </a:r>
          </a:p>
          <a:p>
            <a:endParaRPr lang="en-US" sz="2400" dirty="0"/>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chemeClr val="bg1">
                    <a:lumMod val="75000"/>
                  </a:schemeClr>
                </a:solidFill>
              </a:rPr>
              <a:t>13</a:t>
            </a:fld>
            <a:endParaRPr lang="en-US" dirty="0">
              <a:solidFill>
                <a:schemeClr val="bg1">
                  <a:lumMod val="75000"/>
                </a:schemeClr>
              </a:solidFill>
            </a:endParaRPr>
          </a:p>
        </p:txBody>
      </p:sp>
    </p:spTree>
    <p:extLst>
      <p:ext uri="{BB962C8B-B14F-4D97-AF65-F5344CB8AC3E}">
        <p14:creationId xmlns:p14="http://schemas.microsoft.com/office/powerpoint/2010/main" val="312858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FORUMS - PROCESS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One forum in each precinct posted by the Commissioners Court</a:t>
            </a:r>
          </a:p>
          <a:p>
            <a:pPr>
              <a:buFont typeface="Wingdings" panose="05000000000000000000" pitchFamily="2" charset="2"/>
              <a:buChar char="§"/>
            </a:pPr>
            <a:r>
              <a:rPr lang="en-US" sz="2400" dirty="0"/>
              <a:t>A total of 158 community members participated</a:t>
            </a:r>
          </a:p>
          <a:p>
            <a:pPr lvl="0">
              <a:buFont typeface="Wingdings" panose="05000000000000000000" pitchFamily="2" charset="2"/>
              <a:buChar char="§"/>
            </a:pPr>
            <a:r>
              <a:rPr lang="en-US" sz="2400" dirty="0"/>
              <a:t>Evening meetings were about 90 minutes; language translation was available for American Sign Language (ASL), Spanish, and Vietnamese</a:t>
            </a:r>
          </a:p>
          <a:p>
            <a:pPr lvl="0">
              <a:buFont typeface="Wingdings" panose="05000000000000000000" pitchFamily="2" charset="2"/>
              <a:buChar char="§"/>
            </a:pPr>
            <a:r>
              <a:rPr lang="en-US" sz="2400" dirty="0"/>
              <a:t>Four forums completed as of January 10, 2017; videos posted on the County’s web site were analyzed and themes summarized</a:t>
            </a:r>
          </a:p>
          <a:p>
            <a:pPr marL="0" indent="0">
              <a:buNone/>
            </a:pPr>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chemeClr val="bg1">
                    <a:lumMod val="75000"/>
                  </a:schemeClr>
                </a:solidFill>
              </a:rPr>
              <a:t>14</a:t>
            </a:fld>
            <a:endParaRPr lang="en-US" dirty="0">
              <a:solidFill>
                <a:schemeClr val="bg1">
                  <a:lumMod val="75000"/>
                </a:schemeClr>
              </a:solidFill>
            </a:endParaRPr>
          </a:p>
        </p:txBody>
      </p:sp>
    </p:spTree>
    <p:extLst>
      <p:ext uri="{BB962C8B-B14F-4D97-AF65-F5344CB8AC3E}">
        <p14:creationId xmlns:p14="http://schemas.microsoft.com/office/powerpoint/2010/main" val="399073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FORUMS – THEMES to Date</a:t>
            </a:r>
          </a:p>
        </p:txBody>
      </p:sp>
      <p:sp>
        <p:nvSpPr>
          <p:cNvPr id="3" name="Content Placeholder 2"/>
          <p:cNvSpPr>
            <a:spLocks noGrp="1"/>
          </p:cNvSpPr>
          <p:nvPr>
            <p:ph idx="1"/>
          </p:nvPr>
        </p:nvSpPr>
        <p:spPr>
          <a:xfrm>
            <a:off x="520495" y="1042219"/>
            <a:ext cx="7886700" cy="5132439"/>
          </a:xfrm>
        </p:spPr>
        <p:txBody>
          <a:bodyPr>
            <a:normAutofit lnSpcReduction="10000"/>
          </a:bodyPr>
          <a:lstStyle/>
          <a:p>
            <a:pPr marL="0" indent="0">
              <a:buNone/>
            </a:pPr>
            <a:r>
              <a:rPr lang="en-US" sz="2400" i="1" dirty="0">
                <a:solidFill>
                  <a:srgbClr val="86AB5D"/>
                </a:solidFill>
              </a:rPr>
              <a:t>Several themes emerged from the forums with the strongest listed below, presented in order starting with highest concurrence among participants: </a:t>
            </a:r>
          </a:p>
          <a:p>
            <a:pPr>
              <a:buFont typeface="Wingdings" panose="05000000000000000000" pitchFamily="2" charset="2"/>
              <a:buChar char="§"/>
            </a:pPr>
            <a:r>
              <a:rPr lang="en-US" sz="2400" dirty="0"/>
              <a:t>Strong perceived need to expand inpatient and outpatient </a:t>
            </a:r>
            <a:r>
              <a:rPr lang="en-US" sz="2400" b="1" dirty="0"/>
              <a:t>behavioral health capacity</a:t>
            </a:r>
            <a:r>
              <a:rPr lang="en-US" sz="2400" dirty="0"/>
              <a:t>, now and in the future. Several stressed early intervention, calling out child, adolescent and young adult services</a:t>
            </a:r>
          </a:p>
          <a:p>
            <a:pPr>
              <a:buFont typeface="Wingdings" panose="05000000000000000000" pitchFamily="2" charset="2"/>
              <a:buChar char="§"/>
            </a:pPr>
            <a:r>
              <a:rPr lang="en-US" sz="2400" dirty="0"/>
              <a:t>Concern regarding </a:t>
            </a:r>
            <a:r>
              <a:rPr lang="en-US" sz="2400" b="1" dirty="0"/>
              <a:t>lack of transportation </a:t>
            </a:r>
            <a:r>
              <a:rPr lang="en-US" sz="2400" dirty="0"/>
              <a:t>options and the difficulty this poses for accessing JPS downtown location</a:t>
            </a:r>
          </a:p>
          <a:p>
            <a:pPr>
              <a:buFont typeface="Wingdings" panose="05000000000000000000" pitchFamily="2" charset="2"/>
              <a:buChar char="§"/>
            </a:pPr>
            <a:r>
              <a:rPr lang="en-US" sz="2400" dirty="0"/>
              <a:t>Perceived need for </a:t>
            </a:r>
            <a:r>
              <a:rPr lang="en-US" sz="2400" b="1" dirty="0"/>
              <a:t>additional clinics </a:t>
            </a:r>
            <a:r>
              <a:rPr lang="en-US" sz="2400" dirty="0"/>
              <a:t>to improve local access. Some indicated clinics are well placed but at capacity, others identified needs in new locations</a:t>
            </a:r>
          </a:p>
          <a:p>
            <a:pPr>
              <a:buFont typeface="Wingdings" panose="05000000000000000000" pitchFamily="2" charset="2"/>
              <a:buChar char="§"/>
            </a:pPr>
            <a:r>
              <a:rPr lang="en-US" sz="2400" dirty="0"/>
              <a:t>Perspectives from some speakers were that JPS should </a:t>
            </a:r>
            <a:r>
              <a:rPr lang="en-US" sz="2400" b="1" dirty="0"/>
              <a:t>focus on “the needy” population</a:t>
            </a:r>
            <a:r>
              <a:rPr lang="en-US" sz="2400" dirty="0"/>
              <a:t>; unable to afford care elsewhere</a:t>
            </a:r>
          </a:p>
          <a:p>
            <a:endParaRPr lang="en-US" sz="2400" dirty="0"/>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chemeClr val="bg1">
                    <a:lumMod val="75000"/>
                  </a:schemeClr>
                </a:solidFill>
              </a:rPr>
              <a:t>15</a:t>
            </a:fld>
            <a:endParaRPr lang="en-US" dirty="0">
              <a:solidFill>
                <a:schemeClr val="bg1">
                  <a:lumMod val="75000"/>
                </a:schemeClr>
              </a:solidFill>
            </a:endParaRPr>
          </a:p>
        </p:txBody>
      </p:sp>
    </p:spTree>
    <p:extLst>
      <p:ext uri="{BB962C8B-B14F-4D97-AF65-F5344CB8AC3E}">
        <p14:creationId xmlns:p14="http://schemas.microsoft.com/office/powerpoint/2010/main" val="267098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INTERVIEWS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Commissioners Court, County Administrative Leadership, JPS Leadership identified individuals to be interviewed.</a:t>
            </a:r>
          </a:p>
          <a:p>
            <a:pPr marL="0" indent="0">
              <a:buNone/>
            </a:pPr>
            <a:endParaRPr lang="en-US" dirty="0"/>
          </a:p>
          <a:p>
            <a:pPr lvl="1">
              <a:buFont typeface="Wingdings" panose="05000000000000000000" pitchFamily="2" charset="2"/>
              <a:buChar char="§"/>
            </a:pPr>
            <a:r>
              <a:rPr lang="en-US" dirty="0"/>
              <a:t>Total Number of Completed Interviews: 107 </a:t>
            </a:r>
          </a:p>
          <a:p>
            <a:pPr lvl="1">
              <a:buFont typeface="Wingdings" panose="05000000000000000000" pitchFamily="2" charset="2"/>
              <a:buChar char="§"/>
            </a:pPr>
            <a:r>
              <a:rPr lang="en-US" dirty="0"/>
              <a:t>Confidential Interview Findings Guide Final Report </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chemeClr val="bg1">
                    <a:lumMod val="75000"/>
                  </a:schemeClr>
                </a:solidFill>
              </a:rPr>
              <a:t>16</a:t>
            </a:fld>
            <a:endParaRPr lang="en-US" dirty="0">
              <a:solidFill>
                <a:schemeClr val="bg1">
                  <a:lumMod val="75000"/>
                </a:schemeClr>
              </a:solidFill>
            </a:endParaRPr>
          </a:p>
        </p:txBody>
      </p:sp>
    </p:spTree>
    <p:extLst>
      <p:ext uri="{BB962C8B-B14F-4D97-AF65-F5344CB8AC3E}">
        <p14:creationId xmlns:p14="http://schemas.microsoft.com/office/powerpoint/2010/main" val="130703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Health Needs Assessment – Health Status Summary </a:t>
            </a:r>
          </a:p>
        </p:txBody>
      </p:sp>
      <p:sp>
        <p:nvSpPr>
          <p:cNvPr id="3" name="Content Placeholder 2"/>
          <p:cNvSpPr>
            <a:spLocks noGrp="1"/>
          </p:cNvSpPr>
          <p:nvPr>
            <p:ph idx="1"/>
          </p:nvPr>
        </p:nvSpPr>
        <p:spPr>
          <a:xfrm>
            <a:off x="628650" y="1047750"/>
            <a:ext cx="7886700" cy="5210175"/>
          </a:xfrm>
        </p:spPr>
        <p:txBody>
          <a:bodyPr>
            <a:normAutofit fontScale="85000" lnSpcReduction="10000"/>
          </a:bodyPr>
          <a:lstStyle/>
          <a:p>
            <a:pPr>
              <a:buFont typeface="Wingdings" panose="05000000000000000000" pitchFamily="2" charset="2"/>
              <a:buChar char="§"/>
            </a:pPr>
            <a:r>
              <a:rPr lang="en-US" dirty="0"/>
              <a:t>Based on self-report, </a:t>
            </a:r>
            <a:r>
              <a:rPr lang="en-US" b="1" dirty="0"/>
              <a:t>access to affordable primary care and dental care for low income </a:t>
            </a:r>
            <a:r>
              <a:rPr lang="en-US" dirty="0"/>
              <a:t>persons appears to be difficult</a:t>
            </a:r>
          </a:p>
          <a:p>
            <a:pPr>
              <a:buFont typeface="Wingdings" panose="05000000000000000000" pitchFamily="2" charset="2"/>
              <a:buChar char="§"/>
            </a:pPr>
            <a:r>
              <a:rPr lang="en-US" b="1" dirty="0"/>
              <a:t>Infant Mortality </a:t>
            </a:r>
            <a:r>
              <a:rPr lang="en-US" dirty="0"/>
              <a:t>in particular zip codes and late entry into prenatal care are of significant concern, as is the high rate of sexually transmitted infection </a:t>
            </a:r>
          </a:p>
          <a:p>
            <a:pPr>
              <a:buFont typeface="Wingdings" panose="05000000000000000000" pitchFamily="2" charset="2"/>
              <a:buChar char="§"/>
            </a:pPr>
            <a:r>
              <a:rPr lang="en-US" b="1" dirty="0"/>
              <a:t>Behavioral health </a:t>
            </a:r>
            <a:r>
              <a:rPr lang="en-US" dirty="0"/>
              <a:t>–major depressive episodes are almost twice as high as the national average, and while substance use (for the MSA) is lower than the national average, it has a significant impact on the community </a:t>
            </a:r>
          </a:p>
          <a:p>
            <a:pPr>
              <a:buFont typeface="Wingdings" panose="05000000000000000000" pitchFamily="2" charset="2"/>
              <a:buChar char="§"/>
            </a:pPr>
            <a:r>
              <a:rPr lang="en-US" b="1" dirty="0"/>
              <a:t>Adult obesity, diabetes, high blood pressure and cancer </a:t>
            </a:r>
            <a:r>
              <a:rPr lang="en-US" dirty="0"/>
              <a:t>are some of the key health concerns for the County</a:t>
            </a:r>
          </a:p>
          <a:p>
            <a:pPr>
              <a:buFont typeface="Wingdings" panose="05000000000000000000" pitchFamily="2" charset="2"/>
              <a:buChar char="§"/>
            </a:pPr>
            <a:r>
              <a:rPr lang="en-US" b="1" dirty="0"/>
              <a:t>Childhood immunization rates and obesity </a:t>
            </a:r>
            <a:r>
              <a:rPr lang="en-US" dirty="0"/>
              <a:t>are also in need of attention </a:t>
            </a:r>
          </a:p>
          <a:p>
            <a:pPr>
              <a:buFont typeface="Wingdings" panose="05000000000000000000" pitchFamily="2" charset="2"/>
              <a:buChar char="§"/>
            </a:pPr>
            <a:r>
              <a:rPr lang="en-US" b="1" dirty="0"/>
              <a:t>Linguistic isolation </a:t>
            </a:r>
            <a:r>
              <a:rPr lang="en-US" dirty="0"/>
              <a:t>and </a:t>
            </a:r>
            <a:r>
              <a:rPr lang="en-US" b="1" dirty="0"/>
              <a:t>transportation barriers </a:t>
            </a:r>
            <a:r>
              <a:rPr lang="en-US" dirty="0"/>
              <a:t>make it more challenging to navigate and access health care</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chemeClr val="bg1">
                  <a:lumMod val="75000"/>
                </a:schemeClr>
              </a:solidFill>
              <a:effectLst/>
              <a:uLnTx/>
              <a:uFillTx/>
            </a:endParaRPr>
          </a:p>
        </p:txBody>
      </p:sp>
    </p:spTree>
    <p:extLst>
      <p:ext uri="{BB962C8B-B14F-4D97-AF65-F5344CB8AC3E}">
        <p14:creationId xmlns:p14="http://schemas.microsoft.com/office/powerpoint/2010/main" val="208407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 mortality heat map</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1070" y="639942"/>
            <a:ext cx="5576551" cy="5863889"/>
          </a:xfrm>
        </p:spPr>
      </p:pic>
      <p:sp>
        <p:nvSpPr>
          <p:cNvPr id="4" name="Slide Number Placeholder 3"/>
          <p:cNvSpPr>
            <a:spLocks noGrp="1"/>
          </p:cNvSpPr>
          <p:nvPr>
            <p:ph type="sldNum" sz="quarter" idx="12"/>
          </p:nvPr>
        </p:nvSpPr>
        <p:spPr/>
        <p:txBody>
          <a:bodyPr/>
          <a:lstStyle/>
          <a:p>
            <a:fld id="{DBB69489-DF73-4A76-950F-93D686310CE9}" type="slidenum">
              <a:rPr lang="en-US" smtClean="0"/>
              <a:pPr/>
              <a:t>18</a:t>
            </a:fld>
            <a:endParaRPr lang="en-US" dirty="0"/>
          </a:p>
        </p:txBody>
      </p:sp>
    </p:spTree>
    <p:extLst>
      <p:ext uri="{BB962C8B-B14F-4D97-AF65-F5344CB8AC3E}">
        <p14:creationId xmlns:p14="http://schemas.microsoft.com/office/powerpoint/2010/main" val="401725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diabetes prevalence heat Map</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6371" y="768570"/>
            <a:ext cx="6387921" cy="5720153"/>
          </a:xfrm>
        </p:spPr>
      </p:pic>
      <p:sp>
        <p:nvSpPr>
          <p:cNvPr id="4" name="Slide Number Placeholder 3"/>
          <p:cNvSpPr>
            <a:spLocks noGrp="1"/>
          </p:cNvSpPr>
          <p:nvPr>
            <p:ph type="sldNum" sz="quarter" idx="12"/>
          </p:nvPr>
        </p:nvSpPr>
        <p:spPr/>
        <p:txBody>
          <a:bodyPr/>
          <a:lstStyle/>
          <a:p>
            <a:fld id="{DBB69489-DF73-4A76-950F-93D686310CE9}" type="slidenum">
              <a:rPr lang="en-US" smtClean="0"/>
              <a:pPr/>
              <a:t>19</a:t>
            </a:fld>
            <a:endParaRPr lang="en-US" dirty="0"/>
          </a:p>
        </p:txBody>
      </p:sp>
    </p:spTree>
    <p:extLst>
      <p:ext uri="{BB962C8B-B14F-4D97-AF65-F5344CB8AC3E}">
        <p14:creationId xmlns:p14="http://schemas.microsoft.com/office/powerpoint/2010/main" val="120343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BRIEFING REPORT AGENDA</a:t>
            </a:r>
            <a:br>
              <a:rPr lang="en-US" dirty="0"/>
            </a:b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HMA Project Scope of Work and Approach</a:t>
            </a:r>
          </a:p>
          <a:p>
            <a:pPr marL="342900" indent="-342900">
              <a:buFont typeface="Arial" panose="020B0604020202020204" pitchFamily="34" charset="0"/>
              <a:buChar char="•"/>
            </a:pPr>
            <a:r>
              <a:rPr lang="en-US" dirty="0"/>
              <a:t>Voices of the Community-Stakeholder Engagement</a:t>
            </a:r>
          </a:p>
          <a:p>
            <a:pPr marL="800100" lvl="1" indent="-342900">
              <a:buFont typeface="Arial" panose="020B0604020202020204" pitchFamily="34" charset="0"/>
              <a:buChar char="•"/>
            </a:pPr>
            <a:r>
              <a:rPr lang="en-US" dirty="0"/>
              <a:t>Stakeholder Interviews</a:t>
            </a:r>
          </a:p>
          <a:p>
            <a:pPr marL="800100" lvl="1" indent="-342900">
              <a:buFont typeface="Arial" panose="020B0604020202020204" pitchFamily="34" charset="0"/>
              <a:buChar char="•"/>
            </a:pPr>
            <a:r>
              <a:rPr lang="en-US" dirty="0"/>
              <a:t>Focus Groups</a:t>
            </a:r>
          </a:p>
          <a:p>
            <a:pPr marL="800100" lvl="1" indent="-342900">
              <a:buFont typeface="Arial" panose="020B0604020202020204" pitchFamily="34" charset="0"/>
              <a:buChar char="•"/>
            </a:pPr>
            <a:r>
              <a:rPr lang="en-US" dirty="0"/>
              <a:t>Community Forums</a:t>
            </a:r>
          </a:p>
          <a:p>
            <a:pPr marL="342900" indent="-342900">
              <a:buFont typeface="Arial" panose="020B0604020202020204" pitchFamily="34" charset="0"/>
              <a:buChar char="•"/>
            </a:pPr>
            <a:r>
              <a:rPr lang="en-US" dirty="0"/>
              <a:t>Community Health Needs Assessment</a:t>
            </a:r>
          </a:p>
          <a:p>
            <a:pPr marL="342900" indent="-342900">
              <a:buFont typeface="Arial" panose="020B0604020202020204" pitchFamily="34" charset="0"/>
              <a:buChar char="•"/>
            </a:pPr>
            <a:r>
              <a:rPr lang="en-US" dirty="0"/>
              <a:t>Public Health Collaboration</a:t>
            </a:r>
          </a:p>
          <a:p>
            <a:pPr marL="342900" indent="-342900">
              <a:buFont typeface="Arial" panose="020B0604020202020204" pitchFamily="34" charset="0"/>
              <a:buChar char="•"/>
            </a:pPr>
            <a:r>
              <a:rPr lang="en-US" dirty="0"/>
              <a:t>Future Draft Report Reviews- Select Chapters</a:t>
            </a:r>
          </a:p>
          <a:p>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pPr/>
              <a:t>2</a:t>
            </a:fld>
            <a:endParaRPr lang="en-US" dirty="0"/>
          </a:p>
        </p:txBody>
      </p:sp>
    </p:spTree>
    <p:extLst>
      <p:ext uri="{BB962C8B-B14F-4D97-AF65-F5344CB8AC3E}">
        <p14:creationId xmlns:p14="http://schemas.microsoft.com/office/powerpoint/2010/main" val="205848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Population projections</a:t>
            </a:r>
          </a:p>
        </p:txBody>
      </p:sp>
      <p:sp>
        <p:nvSpPr>
          <p:cNvPr id="4" name="Content Placeholder 3"/>
          <p:cNvSpPr>
            <a:spLocks noGrp="1"/>
          </p:cNvSpPr>
          <p:nvPr>
            <p:ph idx="1"/>
          </p:nvPr>
        </p:nvSpPr>
        <p:spPr/>
        <p:txBody>
          <a:bodyPr>
            <a:normAutofit fontScale="25000" lnSpcReduction="20000"/>
          </a:bodyPr>
          <a:lstStyle/>
          <a:p>
            <a:endParaRPr lang="en-US" dirty="0"/>
          </a:p>
          <a:p>
            <a:pPr>
              <a:buFont typeface="Wingdings" panose="05000000000000000000" pitchFamily="2" charset="2"/>
              <a:buChar char="§"/>
            </a:pPr>
            <a:r>
              <a:rPr lang="en-US" sz="11200" dirty="0"/>
              <a:t>Over the next several decades, the Texas population will be characterized by:</a:t>
            </a:r>
          </a:p>
          <a:p>
            <a:pPr marL="0" indent="0">
              <a:buNone/>
            </a:pPr>
            <a:endParaRPr lang="en-US" sz="11200" dirty="0"/>
          </a:p>
          <a:p>
            <a:pPr lvl="1">
              <a:buFont typeface="Wingdings" panose="05000000000000000000" pitchFamily="2" charset="2"/>
              <a:buChar char="ü"/>
            </a:pPr>
            <a:r>
              <a:rPr lang="en-US" sz="11200" dirty="0"/>
              <a:t>growth, </a:t>
            </a:r>
          </a:p>
          <a:p>
            <a:pPr lvl="1">
              <a:buFont typeface="Wingdings" panose="05000000000000000000" pitchFamily="2" charset="2"/>
              <a:buChar char="ü"/>
            </a:pPr>
            <a:endParaRPr lang="en-US" sz="11200" dirty="0"/>
          </a:p>
          <a:p>
            <a:pPr lvl="1">
              <a:buFont typeface="Wingdings" panose="05000000000000000000" pitchFamily="2" charset="2"/>
              <a:buChar char="ü"/>
            </a:pPr>
            <a:r>
              <a:rPr lang="en-US" sz="11200" dirty="0"/>
              <a:t>diversity, and </a:t>
            </a:r>
          </a:p>
          <a:p>
            <a:pPr lvl="1">
              <a:buFont typeface="Wingdings" panose="05000000000000000000" pitchFamily="2" charset="2"/>
              <a:buChar char="ü"/>
            </a:pPr>
            <a:endParaRPr lang="en-US" sz="11200" dirty="0"/>
          </a:p>
          <a:p>
            <a:pPr lvl="1">
              <a:buFont typeface="Wingdings" panose="05000000000000000000" pitchFamily="2" charset="2"/>
              <a:buChar char="ü"/>
            </a:pPr>
            <a:r>
              <a:rPr lang="en-US" sz="11200" dirty="0"/>
              <a:t>aging </a:t>
            </a:r>
          </a:p>
          <a:p>
            <a:pPr marL="0" indent="0">
              <a:buNone/>
            </a:pPr>
            <a:endParaRPr lang="en-US" sz="9600" dirty="0"/>
          </a:p>
          <a:p>
            <a:endParaRPr lang="en-US" dirty="0"/>
          </a:p>
          <a:p>
            <a:endParaRPr lang="en-US" dirty="0"/>
          </a:p>
          <a:p>
            <a:pPr marL="0" indent="0">
              <a:lnSpc>
                <a:spcPct val="100000"/>
              </a:lnSpc>
              <a:buNone/>
            </a:pPr>
            <a:r>
              <a:rPr lang="en-US" sz="4200" dirty="0"/>
              <a:t>Hoque, et. al. Projections of the Population of Texas and Counties, 2010-2050. U. of Houston, Hobby Center for Public Policy.  </a:t>
            </a:r>
          </a:p>
          <a:p>
            <a:endParaRPr lang="en-US" dirty="0"/>
          </a:p>
          <a:p>
            <a:endParaRPr lang="en-US"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chemeClr val="bg1">
                  <a:lumMod val="75000"/>
                </a:schemeClr>
              </a:solidFill>
              <a:effectLst/>
              <a:uLnTx/>
              <a:uFillTx/>
            </a:endParaRPr>
          </a:p>
        </p:txBody>
      </p:sp>
    </p:spTree>
    <p:extLst>
      <p:ext uri="{BB962C8B-B14F-4D97-AF65-F5344CB8AC3E}">
        <p14:creationId xmlns:p14="http://schemas.microsoft.com/office/powerpoint/2010/main" val="425680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projections in next 20 years</a:t>
            </a:r>
          </a:p>
        </p:txBody>
      </p:sp>
      <p:sp>
        <p:nvSpPr>
          <p:cNvPr id="3" name="Content Placeholder 2"/>
          <p:cNvSpPr>
            <a:spLocks noGrp="1"/>
          </p:cNvSpPr>
          <p:nvPr>
            <p:ph idx="1"/>
          </p:nvPr>
        </p:nvSpPr>
        <p:spPr>
          <a:xfrm>
            <a:off x="628650" y="1203325"/>
            <a:ext cx="7886700" cy="4922172"/>
          </a:xfrm>
        </p:spPr>
        <p:txBody>
          <a:bodyPr>
            <a:normAutofit fontScale="92500" lnSpcReduction="20000"/>
          </a:bodyPr>
          <a:lstStyle/>
          <a:p>
            <a:pPr>
              <a:buFont typeface="Wingdings" panose="05000000000000000000" pitchFamily="2" charset="2"/>
              <a:buChar char="§"/>
            </a:pPr>
            <a:r>
              <a:rPr lang="en-US" sz="2600" dirty="0"/>
              <a:t>In Tarrant County, we expect a </a:t>
            </a:r>
            <a:r>
              <a:rPr lang="en-US" sz="2600" b="1" dirty="0"/>
              <a:t>46% increase in population in the next 20 years</a:t>
            </a:r>
            <a:endParaRPr lang="en-US" sz="2600" dirty="0"/>
          </a:p>
          <a:p>
            <a:pPr>
              <a:buFont typeface="Wingdings" panose="05000000000000000000" pitchFamily="2" charset="2"/>
              <a:buChar char="§"/>
            </a:pPr>
            <a:r>
              <a:rPr lang="en-US" sz="2600" dirty="0"/>
              <a:t>The total population will grow from approximately </a:t>
            </a:r>
            <a:r>
              <a:rPr lang="en-US" sz="2600" b="1" dirty="0"/>
              <a:t>2M in 2017 to 2.9M in 2037</a:t>
            </a:r>
            <a:r>
              <a:rPr lang="en-US" sz="2600" dirty="0"/>
              <a:t> </a:t>
            </a:r>
          </a:p>
          <a:p>
            <a:pPr marL="0" indent="0">
              <a:buNone/>
            </a:pPr>
            <a:endParaRPr lang="en-US" dirty="0"/>
          </a:p>
          <a:p>
            <a:endParaRPr lang="en-US" dirty="0"/>
          </a:p>
          <a:p>
            <a:pPr marL="0" indent="0">
              <a:buNone/>
            </a:pPr>
            <a:endParaRPr lang="en-US" dirty="0"/>
          </a:p>
          <a:p>
            <a:endParaRPr lang="en-US" dirty="0"/>
          </a:p>
          <a:p>
            <a:pPr marL="0" indent="0">
              <a:buNone/>
            </a:pPr>
            <a:endParaRPr lang="en-US" dirty="0"/>
          </a:p>
          <a:p>
            <a:pPr>
              <a:buFont typeface="Wingdings" panose="05000000000000000000" pitchFamily="2" charset="2"/>
              <a:buChar char="§"/>
            </a:pPr>
            <a:r>
              <a:rPr lang="en-US" sz="2600" dirty="0"/>
              <a:t>Assuming population proportions at Federal Poverty Levels (FPLs) remain the same, in 20 years: </a:t>
            </a:r>
          </a:p>
          <a:p>
            <a:pPr lvl="1">
              <a:buFont typeface="Wingdings" panose="05000000000000000000" pitchFamily="2" charset="2"/>
              <a:buChar char="§"/>
            </a:pPr>
            <a:r>
              <a:rPr lang="en-US" sz="2600" b="1" dirty="0"/>
              <a:t>over 1.2 M residents will be &lt;250% FPL </a:t>
            </a:r>
          </a:p>
          <a:p>
            <a:pPr lvl="1">
              <a:buFont typeface="Wingdings" panose="05000000000000000000" pitchFamily="2" charset="2"/>
              <a:buChar char="§"/>
            </a:pPr>
            <a:r>
              <a:rPr lang="en-US" sz="2600" b="1" dirty="0"/>
              <a:t>over 1.8M residents will be &lt;400% FPL</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chemeClr val="bg1">
                  <a:lumMod val="75000"/>
                </a:schemeClr>
              </a:solidFill>
              <a:effectLst/>
              <a:uLnTx/>
              <a:uFillTx/>
            </a:endParaRPr>
          </a:p>
        </p:txBody>
      </p:sp>
      <p:graphicFrame>
        <p:nvGraphicFramePr>
          <p:cNvPr id="5" name="Table 4"/>
          <p:cNvGraphicFramePr>
            <a:graphicFrameLocks noGrp="1"/>
          </p:cNvGraphicFramePr>
          <p:nvPr>
            <p:extLst>
              <p:ext uri="{D42A27DB-BD31-4B8C-83A1-F6EECF244321}">
                <p14:modId xmlns:p14="http://schemas.microsoft.com/office/powerpoint/2010/main" val="85299190"/>
              </p:ext>
            </p:extLst>
          </p:nvPr>
        </p:nvGraphicFramePr>
        <p:xfrm>
          <a:off x="1200253" y="2549771"/>
          <a:ext cx="5937250" cy="1688121"/>
        </p:xfrm>
        <a:graphic>
          <a:graphicData uri="http://schemas.openxmlformats.org/drawingml/2006/table">
            <a:tbl>
              <a:tblPr firstRow="1" firstCol="1" bandRow="1">
                <a:tableStyleId>{5C22544A-7EE6-4342-B048-85BDC9FD1C3A}</a:tableStyleId>
              </a:tblPr>
              <a:tblGrid>
                <a:gridCol w="2102485">
                  <a:extLst>
                    <a:ext uri="{9D8B030D-6E8A-4147-A177-3AD203B41FA5}">
                      <a16:colId xmlns:a16="http://schemas.microsoft.com/office/drawing/2014/main" xmlns="" val="20000"/>
                    </a:ext>
                  </a:extLst>
                </a:gridCol>
                <a:gridCol w="1862455">
                  <a:extLst>
                    <a:ext uri="{9D8B030D-6E8A-4147-A177-3AD203B41FA5}">
                      <a16:colId xmlns:a16="http://schemas.microsoft.com/office/drawing/2014/main" xmlns="" val="20001"/>
                    </a:ext>
                  </a:extLst>
                </a:gridCol>
                <a:gridCol w="1972310">
                  <a:extLst>
                    <a:ext uri="{9D8B030D-6E8A-4147-A177-3AD203B41FA5}">
                      <a16:colId xmlns:a16="http://schemas.microsoft.com/office/drawing/2014/main" xmlns="" val="20002"/>
                    </a:ext>
                  </a:extLst>
                </a:gridCol>
              </a:tblGrid>
              <a:tr h="421449">
                <a:tc>
                  <a:txBody>
                    <a:bodyPr/>
                    <a:lstStyle/>
                    <a:p>
                      <a:pPr marL="0" marR="0" algn="l">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2037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211112">
                <a:tc>
                  <a:txBody>
                    <a:bodyPr/>
                    <a:lstStyle/>
                    <a:p>
                      <a:pPr marL="0" marR="0" algn="l">
                        <a:spcBef>
                          <a:spcPts val="0"/>
                        </a:spcBef>
                        <a:spcAft>
                          <a:spcPts val="0"/>
                        </a:spcAft>
                      </a:pPr>
                      <a:r>
                        <a:rPr lang="en-US" sz="1100" dirty="0">
                          <a:effectLst/>
                        </a:rPr>
                        <a:t>Total Population &lt;250% FPL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857,506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1,251,364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11112">
                <a:tc>
                  <a:txBody>
                    <a:bodyPr/>
                    <a:lstStyle/>
                    <a:p>
                      <a:pPr marL="0" marR="0" algn="l">
                        <a:spcBef>
                          <a:spcPts val="0"/>
                        </a:spcBef>
                        <a:spcAft>
                          <a:spcPts val="0"/>
                        </a:spcAft>
                      </a:pPr>
                      <a:r>
                        <a:rPr lang="en-US" sz="1100" dirty="0">
                          <a:effectLst/>
                        </a:rPr>
                        <a:t>Percent of Population &lt;250% FPL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42.4%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Projections assumed same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11112">
                <a:tc>
                  <a:txBody>
                    <a:bodyPr/>
                    <a:lstStyle/>
                    <a:p>
                      <a:pPr marL="0" marR="0" algn="l">
                        <a:spcBef>
                          <a:spcPts val="0"/>
                        </a:spcBef>
                        <a:spcAft>
                          <a:spcPts val="0"/>
                        </a:spcAft>
                      </a:pPr>
                      <a:r>
                        <a:rPr lang="en-US" sz="1100" dirty="0">
                          <a:effectLst/>
                        </a:rPr>
                        <a:t>2016 Income cut-off &lt;250% FPL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$60,750 for family of four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11112">
                <a:tc>
                  <a:txBody>
                    <a:bodyPr/>
                    <a:lstStyle/>
                    <a:p>
                      <a:pPr marL="0" marR="0" algn="l">
                        <a:spcBef>
                          <a:spcPts val="0"/>
                        </a:spcBef>
                        <a:spcAft>
                          <a:spcPts val="0"/>
                        </a:spcAft>
                      </a:pPr>
                      <a:r>
                        <a:rPr lang="en-US" sz="1100" dirty="0">
                          <a:effectLst/>
                        </a:rPr>
                        <a:t>Total Population &lt;400% FPL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1,274,696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1,860,173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11112">
                <a:tc>
                  <a:txBody>
                    <a:bodyPr/>
                    <a:lstStyle/>
                    <a:p>
                      <a:pPr marL="0" marR="0" algn="l">
                        <a:spcBef>
                          <a:spcPts val="0"/>
                        </a:spcBef>
                        <a:spcAft>
                          <a:spcPts val="0"/>
                        </a:spcAft>
                      </a:pPr>
                      <a:r>
                        <a:rPr lang="en-US" sz="1100" dirty="0">
                          <a:effectLst/>
                        </a:rPr>
                        <a:t>Percent of Population &lt;400% FPL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63.1%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Projections assumed same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11112">
                <a:tc>
                  <a:txBody>
                    <a:bodyPr/>
                    <a:lstStyle/>
                    <a:p>
                      <a:pPr marL="0" marR="0" algn="l">
                        <a:spcBef>
                          <a:spcPts val="0"/>
                        </a:spcBef>
                        <a:spcAft>
                          <a:spcPts val="0"/>
                        </a:spcAft>
                      </a:pPr>
                      <a:r>
                        <a:rPr lang="en-US" sz="1100" dirty="0">
                          <a:effectLst/>
                        </a:rPr>
                        <a:t>2016 Income cut-off &lt;400% FPL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$97,200 for family of four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25725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Population projections For JPS Connection Eligibility</a:t>
            </a:r>
          </a:p>
        </p:txBody>
      </p:sp>
      <p:sp>
        <p:nvSpPr>
          <p:cNvPr id="3" name="Content Placeholder 2"/>
          <p:cNvSpPr>
            <a:spLocks noGrp="1"/>
          </p:cNvSpPr>
          <p:nvPr>
            <p:ph idx="1"/>
          </p:nvPr>
        </p:nvSpPr>
        <p:spPr>
          <a:xfrm>
            <a:off x="628650" y="1079499"/>
            <a:ext cx="7886700" cy="4995985"/>
          </a:xfrm>
        </p:spPr>
        <p:txBody>
          <a:bodyPr>
            <a:normAutofit fontScale="55000" lnSpcReduction="20000"/>
          </a:bodyPr>
          <a:lstStyle/>
          <a:p>
            <a:pPr>
              <a:buFont typeface="Wingdings" panose="05000000000000000000" pitchFamily="2" charset="2"/>
              <a:buChar char="§"/>
            </a:pPr>
            <a:r>
              <a:rPr lang="en-US" sz="3300" dirty="0"/>
              <a:t>The </a:t>
            </a:r>
            <a:r>
              <a:rPr lang="en-US" sz="3300" b="1" dirty="0"/>
              <a:t>JPS Connection program </a:t>
            </a:r>
            <a:r>
              <a:rPr lang="en-US" sz="3300" dirty="0"/>
              <a:t>provides affordable access to doctor appointments, specialized care and prescriptions for Tarrant County residents who qualify and apply.</a:t>
            </a:r>
            <a:endParaRPr lang="en-US" sz="3300" b="1" dirty="0"/>
          </a:p>
          <a:p>
            <a:pPr>
              <a:buFont typeface="Wingdings" panose="05000000000000000000" pitchFamily="2" charset="2"/>
              <a:buChar char="§"/>
            </a:pPr>
            <a:endParaRPr lang="en-US" sz="3300" b="1" dirty="0"/>
          </a:p>
          <a:p>
            <a:pPr>
              <a:buFont typeface="Wingdings" panose="05000000000000000000" pitchFamily="2" charset="2"/>
              <a:buChar char="§"/>
            </a:pPr>
            <a:r>
              <a:rPr lang="en-US" sz="3300" b="1" dirty="0"/>
              <a:t>JPS Connection eligible population </a:t>
            </a:r>
            <a:r>
              <a:rPr lang="en-US" sz="3300" dirty="0"/>
              <a:t>is:</a:t>
            </a:r>
          </a:p>
          <a:p>
            <a:pPr lvl="1">
              <a:buFont typeface="Wingdings" panose="05000000000000000000" pitchFamily="2" charset="2"/>
              <a:buChar char="ü"/>
            </a:pPr>
            <a:r>
              <a:rPr lang="en-US" sz="3300" dirty="0"/>
              <a:t>18 years and older</a:t>
            </a:r>
          </a:p>
          <a:p>
            <a:pPr lvl="1">
              <a:buFont typeface="Wingdings" panose="05000000000000000000" pitchFamily="2" charset="2"/>
              <a:buChar char="ü"/>
            </a:pPr>
            <a:r>
              <a:rPr lang="en-US" sz="3300" dirty="0"/>
              <a:t>Non-Medicaid </a:t>
            </a:r>
          </a:p>
          <a:p>
            <a:pPr lvl="1">
              <a:buFont typeface="Wingdings" panose="05000000000000000000" pitchFamily="2" charset="2"/>
              <a:buChar char="ü"/>
            </a:pPr>
            <a:r>
              <a:rPr lang="en-US" sz="3300" dirty="0"/>
              <a:t>&lt;250% Federal Poverty Level  </a:t>
            </a:r>
          </a:p>
          <a:p>
            <a:pPr lvl="1">
              <a:buFont typeface="Wingdings" panose="05000000000000000000" pitchFamily="2" charset="2"/>
              <a:buChar char="ü"/>
            </a:pPr>
            <a:r>
              <a:rPr lang="en-US" sz="3300" dirty="0"/>
              <a:t>Tarrant County Resident</a:t>
            </a:r>
          </a:p>
          <a:p>
            <a:pPr lvl="1">
              <a:buFont typeface="Wingdings" panose="05000000000000000000" pitchFamily="2" charset="2"/>
              <a:buChar char="ü"/>
            </a:pPr>
            <a:endParaRPr lang="en-US" sz="3300" dirty="0"/>
          </a:p>
          <a:p>
            <a:pPr marL="0" indent="0">
              <a:buNone/>
            </a:pPr>
            <a:r>
              <a:rPr lang="en-US" sz="3300" dirty="0"/>
              <a:t>As a payer of last resort, the program includes:</a:t>
            </a:r>
          </a:p>
          <a:p>
            <a:pPr marL="0" indent="0">
              <a:buNone/>
            </a:pPr>
            <a:r>
              <a:rPr lang="en-US" sz="3300" dirty="0"/>
              <a:t>• </a:t>
            </a:r>
            <a:r>
              <a:rPr lang="en-US" sz="3300" b="1" dirty="0"/>
              <a:t>JPS Connection: </a:t>
            </a:r>
            <a:r>
              <a:rPr lang="en-US" sz="3300" dirty="0"/>
              <a:t>Provides assistance to patients without health insurance.</a:t>
            </a:r>
          </a:p>
          <a:p>
            <a:pPr marL="0" indent="0">
              <a:buNone/>
            </a:pPr>
            <a:r>
              <a:rPr lang="en-US" sz="3300" dirty="0"/>
              <a:t>• </a:t>
            </a:r>
            <a:r>
              <a:rPr lang="en-US" sz="3300" b="1" dirty="0"/>
              <a:t>JPS Connection Homeless Program: </a:t>
            </a:r>
            <a:r>
              <a:rPr lang="en-US" sz="3300" dirty="0"/>
              <a:t>Provides assistance to patients without health insurance who are experiencing homelessness.</a:t>
            </a:r>
          </a:p>
          <a:p>
            <a:pPr marL="0" indent="0">
              <a:buNone/>
            </a:pPr>
            <a:r>
              <a:rPr lang="en-US" sz="3300" dirty="0"/>
              <a:t>• </a:t>
            </a:r>
            <a:r>
              <a:rPr lang="en-US" sz="3300" b="1" dirty="0"/>
              <a:t>JPS Connection Supplemental to Medicare: </a:t>
            </a:r>
            <a:r>
              <a:rPr lang="en-US" sz="3300" dirty="0"/>
              <a:t>Provides assistance to patients with Medicare Part A&amp;B or a Medicare Plan contracted with JPS Health Network.</a:t>
            </a:r>
          </a:p>
          <a:p>
            <a:pPr marL="0" indent="0">
              <a:buNone/>
            </a:pPr>
            <a:r>
              <a:rPr lang="en-US" sz="3300" dirty="0"/>
              <a:t>• </a:t>
            </a:r>
            <a:r>
              <a:rPr lang="en-US" sz="3300" b="1" dirty="0"/>
              <a:t>JPS Connection Supplemental to Insurance: </a:t>
            </a:r>
            <a:r>
              <a:rPr lang="en-US" sz="3300" dirty="0"/>
              <a:t>Provides assistance to patients with a primary insurance plan that is contracted with JPS Health Network.</a:t>
            </a:r>
          </a:p>
          <a:p>
            <a:pPr marL="0" indent="0">
              <a:buNone/>
            </a:pPr>
            <a:endParaRPr lang="en-US" sz="1800" dirty="0"/>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chemeClr val="bg1">
                  <a:lumMod val="75000"/>
                </a:schemeClr>
              </a:solidFill>
              <a:effectLst/>
              <a:uLnTx/>
              <a:uFillTx/>
            </a:endParaRPr>
          </a:p>
        </p:txBody>
      </p:sp>
    </p:spTree>
    <p:extLst>
      <p:ext uri="{BB962C8B-B14F-4D97-AF65-F5344CB8AC3E}">
        <p14:creationId xmlns:p14="http://schemas.microsoft.com/office/powerpoint/2010/main" val="113892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projections For JPS Connection Eligibility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We expect the JPS Connection eligible population is currently 425,000 or approximately </a:t>
            </a:r>
            <a:r>
              <a:rPr lang="en-US" b="1" dirty="0"/>
              <a:t>49% of the Total Population &lt;250</a:t>
            </a:r>
            <a:r>
              <a:rPr lang="en-US" b="1"/>
              <a:t>% FPL</a:t>
            </a:r>
            <a:endParaRPr lang="en-US" b="1" dirty="0"/>
          </a:p>
          <a:p>
            <a:pPr marL="0" indent="0">
              <a:buNone/>
            </a:pPr>
            <a:endParaRPr lang="en-US" dirty="0"/>
          </a:p>
          <a:p>
            <a:pPr>
              <a:buFont typeface="Wingdings" panose="05000000000000000000" pitchFamily="2" charset="2"/>
              <a:buChar char="§"/>
            </a:pPr>
            <a:r>
              <a:rPr lang="en-US" dirty="0"/>
              <a:t>We expect the JPS Connection eligible population to </a:t>
            </a:r>
            <a:r>
              <a:rPr lang="en-US" b="1" dirty="0"/>
              <a:t>grow from approximately 425,000 in 2017 to 621,000 in 2037</a:t>
            </a:r>
          </a:p>
          <a:p>
            <a:pPr>
              <a:buFont typeface="Wingdings" panose="05000000000000000000" pitchFamily="2" charset="2"/>
              <a:buChar char="§"/>
            </a:pP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pPr/>
              <a:t>23</a:t>
            </a:fld>
            <a:endParaRPr lang="en-US" dirty="0"/>
          </a:p>
        </p:txBody>
      </p:sp>
    </p:spTree>
    <p:extLst>
      <p:ext uri="{BB962C8B-B14F-4D97-AF65-F5344CB8AC3E}">
        <p14:creationId xmlns:p14="http://schemas.microsoft.com/office/powerpoint/2010/main" val="291622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diversity of the population</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a:t>A key indicator of </a:t>
            </a:r>
            <a:r>
              <a:rPr lang="en-US" sz="2400" b="1" dirty="0"/>
              <a:t>percent change in race/ethnicity</a:t>
            </a:r>
            <a:r>
              <a:rPr lang="en-US" sz="2400" dirty="0"/>
              <a:t> in the coming decades is the % change based on the last two census surveys: 2000 and 2010 </a:t>
            </a:r>
          </a:p>
          <a:p>
            <a:pPr>
              <a:buFont typeface="Wingdings" panose="05000000000000000000" pitchFamily="2" charset="2"/>
              <a:buChar char="§"/>
            </a:pPr>
            <a:r>
              <a:rPr lang="en-US" sz="2400" b="1" dirty="0"/>
              <a:t>Highest percent change is for Hispanics</a:t>
            </a:r>
            <a:r>
              <a:rPr lang="en-US" sz="2400" dirty="0"/>
              <a:t> (69% adding 197,687 persons), Black (45.1% adding 82,952 persons), and White (4.7% adding 41,882 person.) Asians and Other have high % change with growing populations as well </a:t>
            </a:r>
          </a:p>
          <a:p>
            <a:pPr marL="0" indent="0">
              <a:buNone/>
            </a:pPr>
            <a:endParaRPr lang="en-US" dirty="0"/>
          </a:p>
          <a:p>
            <a:endParaRPr lang="en-US" dirty="0"/>
          </a:p>
          <a:p>
            <a:endParaRPr lang="en-US" dirty="0"/>
          </a:p>
          <a:p>
            <a:pPr marL="0" indent="0">
              <a:buNone/>
            </a:pPr>
            <a:endParaRPr lang="en-US" dirty="0">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chemeClr val="bg1">
                  <a:lumMod val="75000"/>
                </a:schemeClr>
              </a:solidFill>
              <a:effectLst/>
              <a:uLnTx/>
              <a:uFillTx/>
            </a:endParaRPr>
          </a:p>
        </p:txBody>
      </p:sp>
      <p:graphicFrame>
        <p:nvGraphicFramePr>
          <p:cNvPr id="6" name="Table 5"/>
          <p:cNvGraphicFramePr>
            <a:graphicFrameLocks noGrp="1"/>
          </p:cNvGraphicFramePr>
          <p:nvPr>
            <p:extLst/>
          </p:nvPr>
        </p:nvGraphicFramePr>
        <p:xfrm>
          <a:off x="1352549" y="3835022"/>
          <a:ext cx="6181726" cy="2524470"/>
        </p:xfrm>
        <a:graphic>
          <a:graphicData uri="http://schemas.openxmlformats.org/drawingml/2006/table">
            <a:tbl>
              <a:tblPr firstRow="1" firstCol="1" bandRow="1">
                <a:tableStyleId>{5C22544A-7EE6-4342-B048-85BDC9FD1C3A}</a:tableStyleId>
              </a:tblPr>
              <a:tblGrid>
                <a:gridCol w="1545073">
                  <a:extLst>
                    <a:ext uri="{9D8B030D-6E8A-4147-A177-3AD203B41FA5}">
                      <a16:colId xmlns:a16="http://schemas.microsoft.com/office/drawing/2014/main" xmlns="" val="20000"/>
                    </a:ext>
                  </a:extLst>
                </a:gridCol>
                <a:gridCol w="1456014">
                  <a:extLst>
                    <a:ext uri="{9D8B030D-6E8A-4147-A177-3AD203B41FA5}">
                      <a16:colId xmlns:a16="http://schemas.microsoft.com/office/drawing/2014/main" xmlns="" val="20001"/>
                    </a:ext>
                  </a:extLst>
                </a:gridCol>
                <a:gridCol w="1634849">
                  <a:extLst>
                    <a:ext uri="{9D8B030D-6E8A-4147-A177-3AD203B41FA5}">
                      <a16:colId xmlns:a16="http://schemas.microsoft.com/office/drawing/2014/main" xmlns="" val="20002"/>
                    </a:ext>
                  </a:extLst>
                </a:gridCol>
                <a:gridCol w="1545790">
                  <a:extLst>
                    <a:ext uri="{9D8B030D-6E8A-4147-A177-3AD203B41FA5}">
                      <a16:colId xmlns:a16="http://schemas.microsoft.com/office/drawing/2014/main" xmlns="" val="20003"/>
                    </a:ext>
                  </a:extLst>
                </a:gridCol>
              </a:tblGrid>
              <a:tr h="189645">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2000</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2010</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Percent Change</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388614">
                <a:tc>
                  <a:txBody>
                    <a:bodyPr/>
                    <a:lstStyle/>
                    <a:p>
                      <a:pPr marL="0" marR="0">
                        <a:lnSpc>
                          <a:spcPct val="115000"/>
                        </a:lnSpc>
                        <a:spcBef>
                          <a:spcPts val="0"/>
                        </a:spcBef>
                        <a:spcAft>
                          <a:spcPts val="0"/>
                        </a:spcAft>
                      </a:pPr>
                      <a:r>
                        <a:rPr lang="en-US" sz="1100" dirty="0">
                          <a:effectLst/>
                        </a:rPr>
                        <a:t>Total Pop</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1,446,219</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1,800,034</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24.5%</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88614">
                <a:tc>
                  <a:txBody>
                    <a:bodyPr/>
                    <a:lstStyle/>
                    <a:p>
                      <a:pPr marL="0" marR="0">
                        <a:lnSpc>
                          <a:spcPct val="115000"/>
                        </a:lnSpc>
                        <a:spcBef>
                          <a:spcPts val="0"/>
                        </a:spcBef>
                        <a:spcAft>
                          <a:spcPts val="0"/>
                        </a:spcAft>
                      </a:pPr>
                      <a:r>
                        <a:rPr lang="en-US" sz="1100" dirty="0">
                          <a:effectLst/>
                        </a:rPr>
                        <a:t>White, non-Hispanic</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895,253 (61.9%)</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937,135 (51.8%)</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4.7%</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88614">
                <a:tc>
                  <a:txBody>
                    <a:bodyPr/>
                    <a:lstStyle/>
                    <a:p>
                      <a:pPr marL="0" marR="0">
                        <a:lnSpc>
                          <a:spcPct val="115000"/>
                        </a:lnSpc>
                        <a:spcBef>
                          <a:spcPts val="0"/>
                        </a:spcBef>
                        <a:spcAft>
                          <a:spcPts val="0"/>
                        </a:spcAft>
                      </a:pPr>
                      <a:r>
                        <a:rPr lang="en-US" sz="1100" dirty="0">
                          <a:effectLst/>
                        </a:rPr>
                        <a:t>Black</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185,253 (12.8%)</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268,205 (14.9%)</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45.1%</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88614">
                <a:tc>
                  <a:txBody>
                    <a:bodyPr/>
                    <a:lstStyle/>
                    <a:p>
                      <a:pPr marL="0" marR="0">
                        <a:lnSpc>
                          <a:spcPct val="115000"/>
                        </a:lnSpc>
                        <a:spcBef>
                          <a:spcPts val="0"/>
                        </a:spcBef>
                        <a:spcAft>
                          <a:spcPts val="0"/>
                        </a:spcAft>
                      </a:pPr>
                      <a:r>
                        <a:rPr lang="en-US" sz="1100" dirty="0">
                          <a:effectLst/>
                        </a:rPr>
                        <a:t>Hispanic</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285,290 (19.7%)</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482,977 (26.7%)</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69.3%</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388614">
                <a:tc>
                  <a:txBody>
                    <a:bodyPr/>
                    <a:lstStyle/>
                    <a:p>
                      <a:pPr marL="0" marR="0">
                        <a:lnSpc>
                          <a:spcPct val="115000"/>
                        </a:lnSpc>
                        <a:spcBef>
                          <a:spcPts val="0"/>
                        </a:spcBef>
                        <a:spcAft>
                          <a:spcPts val="0"/>
                        </a:spcAft>
                      </a:pPr>
                      <a:r>
                        <a:rPr lang="en-US" sz="1100" dirty="0">
                          <a:effectLst/>
                        </a:rPr>
                        <a:t>Asian</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52,594 (3.6%)</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84,561 (4.7%)</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60.7%</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388614">
                <a:tc>
                  <a:txBody>
                    <a:bodyPr/>
                    <a:lstStyle/>
                    <a:p>
                      <a:pPr marL="0" marR="0">
                        <a:lnSpc>
                          <a:spcPct val="115000"/>
                        </a:lnSpc>
                        <a:spcBef>
                          <a:spcPts val="0"/>
                        </a:spcBef>
                        <a:spcAft>
                          <a:spcPts val="0"/>
                        </a:spcAft>
                      </a:pPr>
                      <a:r>
                        <a:rPr lang="en-US" sz="1100" dirty="0">
                          <a:effectLst/>
                        </a:rPr>
                        <a:t>Other</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11,570 (0.8%)</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16,200 (.9%)</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a:effectLst/>
                        </a:rPr>
                        <a:t>40%</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03789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projections by Age Groupings </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Between 2015 and 2021, we expect the population percent change in the:</a:t>
            </a:r>
          </a:p>
          <a:p>
            <a:pPr marL="0" indent="0">
              <a:buNone/>
            </a:pPr>
            <a:endParaRPr lang="en-US" dirty="0"/>
          </a:p>
          <a:p>
            <a:pPr lvl="1">
              <a:buFont typeface="Wingdings" panose="05000000000000000000" pitchFamily="2" charset="2"/>
              <a:buChar char="ü"/>
            </a:pPr>
            <a:r>
              <a:rPr lang="en-US" b="1" dirty="0"/>
              <a:t>early childhood </a:t>
            </a:r>
            <a:r>
              <a:rPr lang="en-US" dirty="0"/>
              <a:t>population (0-5 years) to be </a:t>
            </a:r>
            <a:r>
              <a:rPr lang="en-US" b="1" dirty="0"/>
              <a:t>10.5%</a:t>
            </a:r>
          </a:p>
          <a:p>
            <a:pPr marL="457200" lvl="1" indent="0">
              <a:buNone/>
            </a:pPr>
            <a:r>
              <a:rPr lang="en-US" dirty="0"/>
              <a:t> </a:t>
            </a:r>
          </a:p>
          <a:p>
            <a:pPr lvl="1">
              <a:buFont typeface="Wingdings" panose="05000000000000000000" pitchFamily="2" charset="2"/>
              <a:buChar char="ü"/>
            </a:pPr>
            <a:r>
              <a:rPr lang="en-US" dirty="0"/>
              <a:t>the </a:t>
            </a:r>
            <a:r>
              <a:rPr lang="en-US" b="1" dirty="0"/>
              <a:t>overall adult </a:t>
            </a:r>
            <a:r>
              <a:rPr lang="en-US" dirty="0"/>
              <a:t>population (18+ years) to be </a:t>
            </a:r>
            <a:r>
              <a:rPr lang="en-US" b="1" dirty="0"/>
              <a:t>13.54%</a:t>
            </a:r>
          </a:p>
          <a:p>
            <a:pPr marL="457200" lvl="1" indent="0">
              <a:buNone/>
            </a:pPr>
            <a:endParaRPr lang="en-US" dirty="0"/>
          </a:p>
          <a:p>
            <a:pPr lvl="1">
              <a:buFont typeface="Wingdings" panose="05000000000000000000" pitchFamily="2" charset="2"/>
              <a:buChar char="ü"/>
            </a:pPr>
            <a:r>
              <a:rPr lang="en-US" dirty="0"/>
              <a:t>the </a:t>
            </a:r>
            <a:r>
              <a:rPr lang="en-US" b="1" dirty="0"/>
              <a:t>senior</a:t>
            </a:r>
            <a:r>
              <a:rPr lang="en-US" dirty="0"/>
              <a:t> population (65+ years of age) to increase by an exceptional </a:t>
            </a:r>
            <a:r>
              <a:rPr lang="en-US" b="1" dirty="0"/>
              <a:t>40.57%</a:t>
            </a:r>
          </a:p>
          <a:p>
            <a:pPr marL="0"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chemeClr val="bg1">
                  <a:lumMod val="75000"/>
                </a:schemeClr>
              </a:solidFill>
              <a:effectLst/>
              <a:uLnTx/>
              <a:uFillTx/>
            </a:endParaRPr>
          </a:p>
        </p:txBody>
      </p:sp>
    </p:spTree>
    <p:extLst>
      <p:ext uri="{BB962C8B-B14F-4D97-AF65-F5344CB8AC3E}">
        <p14:creationId xmlns:p14="http://schemas.microsoft.com/office/powerpoint/2010/main" val="59044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change in Population age 65+</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3493" y="768569"/>
            <a:ext cx="6078828" cy="5587781"/>
          </a:xfrm>
        </p:spPr>
      </p:pic>
      <p:sp>
        <p:nvSpPr>
          <p:cNvPr id="4" name="Slide Number Placeholder 3"/>
          <p:cNvSpPr>
            <a:spLocks noGrp="1"/>
          </p:cNvSpPr>
          <p:nvPr>
            <p:ph type="sldNum" sz="quarter" idx="12"/>
          </p:nvPr>
        </p:nvSpPr>
        <p:spPr/>
        <p:txBody>
          <a:bodyPr/>
          <a:lstStyle/>
          <a:p>
            <a:fld id="{DBB69489-DF73-4A76-950F-93D686310CE9}" type="slidenum">
              <a:rPr lang="en-US" smtClean="0"/>
              <a:pPr/>
              <a:t>26</a:t>
            </a:fld>
            <a:endParaRPr lang="en-US" dirty="0"/>
          </a:p>
        </p:txBody>
      </p:sp>
    </p:spTree>
    <p:extLst>
      <p:ext uri="{BB962C8B-B14F-4D97-AF65-F5344CB8AC3E}">
        <p14:creationId xmlns:p14="http://schemas.microsoft.com/office/powerpoint/2010/main" val="2429000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GROWTH implications</a:t>
            </a:r>
          </a:p>
        </p:txBody>
      </p:sp>
      <p:sp>
        <p:nvSpPr>
          <p:cNvPr id="3" name="Content Placeholder 2"/>
          <p:cNvSpPr>
            <a:spLocks noGrp="1"/>
          </p:cNvSpPr>
          <p:nvPr>
            <p:ph idx="1"/>
          </p:nvPr>
        </p:nvSpPr>
        <p:spPr>
          <a:xfrm>
            <a:off x="628650" y="1203325"/>
            <a:ext cx="7886700" cy="4665212"/>
          </a:xfrm>
        </p:spPr>
        <p:txBody>
          <a:bodyPr/>
          <a:lstStyle/>
          <a:p>
            <a:pPr>
              <a:buFont typeface="Wingdings" panose="05000000000000000000" pitchFamily="2" charset="2"/>
              <a:buChar char="§"/>
            </a:pPr>
            <a:r>
              <a:rPr lang="en-US" sz="2400" dirty="0"/>
              <a:t>Tarrant County will likely require substantial </a:t>
            </a:r>
            <a:r>
              <a:rPr lang="en-US" sz="2400" b="1" dirty="0"/>
              <a:t>additional health care delivery system capacity </a:t>
            </a:r>
            <a:r>
              <a:rPr lang="en-US" sz="2400" dirty="0"/>
              <a:t>given population growth </a:t>
            </a:r>
          </a:p>
          <a:p>
            <a:pPr>
              <a:buFont typeface="Wingdings" panose="05000000000000000000" pitchFamily="2" charset="2"/>
              <a:buChar char="§"/>
            </a:pPr>
            <a:r>
              <a:rPr lang="en-US" sz="2400" dirty="0"/>
              <a:t>The current safety net health care </a:t>
            </a:r>
            <a:r>
              <a:rPr lang="en-US" sz="2400" b="1" dirty="0"/>
              <a:t>workforce shortage will need to be addressed</a:t>
            </a:r>
            <a:r>
              <a:rPr lang="en-US" sz="2400" dirty="0"/>
              <a:t> to ensure adequate workforce for the population</a:t>
            </a:r>
          </a:p>
          <a:p>
            <a:pPr>
              <a:buFont typeface="Wingdings" panose="05000000000000000000" pitchFamily="2" charset="2"/>
              <a:buChar char="§"/>
            </a:pPr>
            <a:r>
              <a:rPr lang="en-US" sz="2400" dirty="0"/>
              <a:t>The County will also need to use </a:t>
            </a:r>
            <a:r>
              <a:rPr lang="en-US" sz="2400" b="1" dirty="0"/>
              <a:t>approaches that engage increasingly diverse communities </a:t>
            </a:r>
            <a:r>
              <a:rPr lang="en-US" sz="2400" dirty="0"/>
              <a:t>and ensure right-sizing of </a:t>
            </a:r>
            <a:r>
              <a:rPr lang="en-US" sz="2400" b="1" dirty="0"/>
              <a:t>services to meet the long-term service and support needs of the aging population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chemeClr val="bg1">
                  <a:lumMod val="75000"/>
                </a:schemeClr>
              </a:solidFill>
              <a:effectLst/>
              <a:uLnTx/>
              <a:uFillTx/>
            </a:endParaRPr>
          </a:p>
        </p:txBody>
      </p:sp>
    </p:spTree>
    <p:extLst>
      <p:ext uri="{BB962C8B-B14F-4D97-AF65-F5344CB8AC3E}">
        <p14:creationId xmlns:p14="http://schemas.microsoft.com/office/powerpoint/2010/main" val="1429358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a:t>Primary care safety net - insufficient for expected growth</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chemeClr val="bg1">
                  <a:lumMod val="75000"/>
                </a:schemeClr>
              </a:solidFill>
              <a:effectLst/>
              <a:uLnTx/>
              <a:uFillTx/>
            </a:endParaRPr>
          </a:p>
        </p:txBody>
      </p:sp>
      <p:pic>
        <p:nvPicPr>
          <p:cNvPr id="5" name="Content Placeholder 4" descr="C:\Users\lweiselberg\AppData\Local\Microsoft\Windows\Temporary Internet Files\Content.Outlook\VF2ZOH99\Tarrant County HPSA MUA and Primary Care Providers by Type Transportation (00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0894" y="863819"/>
            <a:ext cx="5704680" cy="5397282"/>
          </a:xfrm>
          <a:prstGeom prst="rect">
            <a:avLst/>
          </a:prstGeom>
          <a:noFill/>
          <a:ln>
            <a:noFill/>
          </a:ln>
        </p:spPr>
      </p:pic>
    </p:spTree>
    <p:extLst>
      <p:ext uri="{BB962C8B-B14F-4D97-AF65-F5344CB8AC3E}">
        <p14:creationId xmlns:p14="http://schemas.microsoft.com/office/powerpoint/2010/main" val="3790453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Behavioral health safety net - insufficient for expected growth</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B69489-DF73-4A76-950F-93D686310CE9}" type="slidenum">
              <a:rPr kumimoji="0" lang="en-US" sz="1800" b="0" i="0" u="none" strike="noStrike" kern="0" cap="none" spc="0" normalizeH="0" baseline="0" noProof="0" smtClean="0">
                <a:ln>
                  <a:noFill/>
                </a:ln>
                <a:solidFill>
                  <a:schemeClr val="bg1">
                    <a:lumMod val="75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chemeClr val="bg1">
                  <a:lumMod val="75000"/>
                </a:schemeClr>
              </a:solidFill>
              <a:effectLst/>
              <a:uLnTx/>
              <a:uFillTx/>
            </a:endParaRPr>
          </a:p>
        </p:txBody>
      </p:sp>
      <p:pic>
        <p:nvPicPr>
          <p:cNvPr id="5" name="Content Placeholder 4" descr="C:\Users\lweiselberg\AppData\Local\Microsoft\Windows\Temporary Internet Files\Content.Outlook\VF2ZOH99\Tarrant County Behavioral Health Providers by Type Transportation (00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19275" y="768569"/>
            <a:ext cx="5610225" cy="5708431"/>
          </a:xfrm>
          <a:prstGeom prst="rect">
            <a:avLst/>
          </a:prstGeom>
          <a:noFill/>
          <a:ln>
            <a:noFill/>
          </a:ln>
        </p:spPr>
      </p:pic>
    </p:spTree>
    <p:extLst>
      <p:ext uri="{BB962C8B-B14F-4D97-AF65-F5344CB8AC3E}">
        <p14:creationId xmlns:p14="http://schemas.microsoft.com/office/powerpoint/2010/main" val="426886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265813" y="197523"/>
            <a:ext cx="4485208" cy="61588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6AA2C4-AE0E-5946-A9D4-6533D68737BD}" type="slidenum">
              <a:rPr kumimoji="0" lang="en-US" sz="1800" b="0" i="0" u="none" strike="noStrike" kern="0" cap="none" spc="0" normalizeH="0" baseline="0" noProof="0" smtClean="0">
                <a:ln>
                  <a:noFill/>
                </a:ln>
                <a:solidFill>
                  <a:schemeClr val="bg2">
                    <a:lumMod val="50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chemeClr val="bg2">
                  <a:lumMod val="50000"/>
                </a:schemeClr>
              </a:solidFill>
              <a:effectLst/>
              <a:uLnTx/>
              <a:uFillTx/>
            </a:endParaRPr>
          </a:p>
        </p:txBody>
      </p:sp>
      <p:sp>
        <p:nvSpPr>
          <p:cNvPr id="9" name="TextBox 8"/>
          <p:cNvSpPr txBox="1"/>
          <p:nvPr/>
        </p:nvSpPr>
        <p:spPr>
          <a:xfrm>
            <a:off x="4751021" y="1185705"/>
            <a:ext cx="4490950" cy="55399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86AB5D"/>
                </a:solidFill>
                <a:effectLst/>
                <a:uLnTx/>
                <a:uFillTx/>
                <a:latin typeface="Georgia" charset="0"/>
                <a:ea typeface="Georgia" charset="0"/>
                <a:cs typeface="Georgia" charset="0"/>
              </a:rPr>
              <a:t>Tarrant County, with the assistance of JPS Health Network, is looking into the future to anticipate changes in population demographics/ growth, technology and how we provide health care services. </a:t>
            </a:r>
            <a:endParaRPr kumimoji="0" lang="en-US" sz="2400" b="0" i="1" u="none" strike="noStrike" kern="0" cap="none" spc="0" normalizeH="0" baseline="0" noProof="0" dirty="0" smtClean="0">
              <a:ln>
                <a:noFill/>
              </a:ln>
              <a:solidFill>
                <a:srgbClr val="86AB5D"/>
              </a:solidFill>
              <a:effectLst/>
              <a:uLnTx/>
              <a:uFillTx/>
              <a:latin typeface="Georgia" charset="0"/>
              <a:ea typeface="Georgia" charset="0"/>
              <a:cs typeface="Georgia"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86AB5D"/>
                </a:solidFill>
                <a:effectLst/>
                <a:uLnTx/>
                <a:uFillTx/>
                <a:latin typeface="Georgia" charset="0"/>
                <a:ea typeface="Georgia" charset="0"/>
                <a:cs typeface="Georgia" charset="0"/>
              </a:rPr>
              <a:t>With </a:t>
            </a:r>
            <a:r>
              <a:rPr kumimoji="0" lang="en-US" sz="2400" b="0" i="1" u="none" strike="noStrike" kern="0" cap="none" spc="0" normalizeH="0" baseline="0" noProof="0" dirty="0">
                <a:ln>
                  <a:noFill/>
                </a:ln>
                <a:solidFill>
                  <a:srgbClr val="86AB5D"/>
                </a:solidFill>
                <a:effectLst/>
                <a:uLnTx/>
                <a:uFillTx/>
                <a:latin typeface="Georgia" charset="0"/>
                <a:ea typeface="Georgia" charset="0"/>
                <a:cs typeface="Georgia" charset="0"/>
              </a:rPr>
              <a:t>this information, the Tarrant County Commissioners Court will be able to make informed decisions to improve the health status of the County.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86AB5D"/>
              </a:solidFill>
              <a:effectLst/>
              <a:uLnTx/>
              <a:uFillTx/>
            </a:endParaRPr>
          </a:p>
        </p:txBody>
      </p:sp>
      <p:grpSp>
        <p:nvGrpSpPr>
          <p:cNvPr id="2" name="Group 1"/>
          <p:cNvGrpSpPr/>
          <p:nvPr/>
        </p:nvGrpSpPr>
        <p:grpSpPr>
          <a:xfrm>
            <a:off x="4810874" y="291547"/>
            <a:ext cx="6569271" cy="353943"/>
            <a:chOff x="491929" y="294216"/>
            <a:chExt cx="6569271" cy="353943"/>
          </a:xfrm>
        </p:grpSpPr>
        <p:cxnSp>
          <p:nvCxnSpPr>
            <p:cNvPr id="8" name="Straight Connector 7"/>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1181" y="294216"/>
              <a:ext cx="6540019"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PROJECT OVERVIEW</a:t>
              </a:r>
            </a:p>
          </p:txBody>
        </p:sp>
      </p:grpSp>
    </p:spTree>
    <p:extLst>
      <p:ext uri="{BB962C8B-B14F-4D97-AF65-F5344CB8AC3E}">
        <p14:creationId xmlns:p14="http://schemas.microsoft.com/office/powerpoint/2010/main" val="51886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CHNA - Key Recommendations</a:t>
            </a:r>
          </a:p>
        </p:txBody>
      </p:sp>
      <p:sp>
        <p:nvSpPr>
          <p:cNvPr id="3" name="Content Placeholder 2"/>
          <p:cNvSpPr>
            <a:spLocks noGrp="1"/>
          </p:cNvSpPr>
          <p:nvPr>
            <p:ph idx="1"/>
          </p:nvPr>
        </p:nvSpPr>
        <p:spPr/>
        <p:txBody>
          <a:bodyPr>
            <a:noAutofit/>
          </a:bodyPr>
          <a:lstStyle/>
          <a:p>
            <a:pPr marL="0" indent="0">
              <a:buNone/>
            </a:pPr>
            <a:r>
              <a:rPr lang="en-US" sz="2000" dirty="0"/>
              <a:t>Growth, aging, and increased diversity of the population will have significant implications for the Tarrant County and JPS workforce. </a:t>
            </a:r>
          </a:p>
          <a:p>
            <a:pPr marL="0" indent="0">
              <a:buNone/>
            </a:pPr>
            <a:r>
              <a:rPr lang="en-US" sz="2000" dirty="0"/>
              <a:t>HMA recommends the County and JPS:</a:t>
            </a:r>
          </a:p>
          <a:p>
            <a:pPr marL="0" indent="0">
              <a:buNone/>
            </a:pPr>
            <a:r>
              <a:rPr lang="en-US" sz="2000" dirty="0"/>
              <a:t>1-Determine future population demand for safety net care using national benchmarks and JPS strategic utilization plan criteria to estimate expected county wide shortfall in provider and hospital services</a:t>
            </a:r>
          </a:p>
          <a:p>
            <a:pPr marL="0" indent="0">
              <a:buNone/>
            </a:pPr>
            <a:r>
              <a:rPr lang="en-US" sz="2000" dirty="0"/>
              <a:t>2-Emphasize prevention and management of prevalent and controllable conditions, including diabetes and hypertension, for example. Efforts should include partnerships with public health and community-based organizations</a:t>
            </a:r>
          </a:p>
          <a:p>
            <a:pPr marL="0" indent="0">
              <a:buNone/>
            </a:pPr>
            <a:r>
              <a:rPr lang="en-US" sz="2000" dirty="0"/>
              <a:t>3-Ensure sufficient capacity of services to meet the long-term service and support needs of the aging population</a:t>
            </a:r>
          </a:p>
          <a:p>
            <a:pPr marL="0" indent="0">
              <a:buNone/>
            </a:pPr>
            <a:r>
              <a:rPr lang="en-US" sz="2000" dirty="0"/>
              <a:t>4-Use approaches that engage increasingly diverse communities, such as Community Health Workers recruited from those communities. </a:t>
            </a:r>
          </a:p>
          <a:p>
            <a:endParaRPr lang="en-US" sz="2000" dirty="0"/>
          </a:p>
        </p:txBody>
      </p:sp>
      <p:sp>
        <p:nvSpPr>
          <p:cNvPr id="4" name="Slide Number Placeholder 3"/>
          <p:cNvSpPr>
            <a:spLocks noGrp="1"/>
          </p:cNvSpPr>
          <p:nvPr>
            <p:ph type="sldNum" sz="quarter" idx="12"/>
          </p:nvPr>
        </p:nvSpPr>
        <p:spPr/>
        <p:txBody>
          <a:bodyPr/>
          <a:lstStyle/>
          <a:p>
            <a:fld id="{DBB69489-DF73-4A76-950F-93D686310CE9}" type="slidenum">
              <a:rPr lang="en-US" smtClean="0"/>
              <a:pPr/>
              <a:t>30</a:t>
            </a:fld>
            <a:endParaRPr lang="en-US" dirty="0"/>
          </a:p>
        </p:txBody>
      </p:sp>
    </p:spTree>
    <p:extLst>
      <p:ext uri="{BB962C8B-B14F-4D97-AF65-F5344CB8AC3E}">
        <p14:creationId xmlns:p14="http://schemas.microsoft.com/office/powerpoint/2010/main" val="3179878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collaboration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Tarrant County Public Health (TCPH), a strong local health department with a mission to “safeguarding the community’s health.”</a:t>
            </a:r>
          </a:p>
          <a:p>
            <a:pPr marL="0" indent="0">
              <a:buNone/>
            </a:pPr>
            <a:endParaRPr lang="en-US" sz="2400" dirty="0"/>
          </a:p>
          <a:p>
            <a:pPr>
              <a:buFont typeface="Wingdings" panose="05000000000000000000" pitchFamily="2" charset="2"/>
              <a:buChar char="§"/>
            </a:pPr>
            <a:r>
              <a:rPr lang="en-US" sz="2400" dirty="0"/>
              <a:t>JPS Health Network, a quality health care provider with a mission to “transform health care delivery for the communities we serve.”</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While the missions are different, they are complementary and the organizations share the same overall goal of a healthy Tarrant County.</a:t>
            </a:r>
          </a:p>
        </p:txBody>
      </p:sp>
      <p:sp>
        <p:nvSpPr>
          <p:cNvPr id="4" name="Slide Number Placeholder 3"/>
          <p:cNvSpPr>
            <a:spLocks noGrp="1"/>
          </p:cNvSpPr>
          <p:nvPr>
            <p:ph type="sldNum" sz="quarter" idx="12"/>
          </p:nvPr>
        </p:nvSpPr>
        <p:spPr/>
        <p:txBody>
          <a:bodyPr/>
          <a:lstStyle/>
          <a:p>
            <a:fld id="{DBB69489-DF73-4A76-950F-93D686310CE9}" type="slidenum">
              <a:rPr lang="en-US" smtClean="0"/>
              <a:pPr/>
              <a:t>31</a:t>
            </a:fld>
            <a:endParaRPr lang="en-US" dirty="0"/>
          </a:p>
        </p:txBody>
      </p:sp>
    </p:spTree>
    <p:extLst>
      <p:ext uri="{BB962C8B-B14F-4D97-AF65-F5344CB8AC3E}">
        <p14:creationId xmlns:p14="http://schemas.microsoft.com/office/powerpoint/2010/main" val="2547434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collaborations between JPS and TCPH</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a:p>
          <a:p>
            <a:pPr>
              <a:buFont typeface="Wingdings" panose="05000000000000000000" pitchFamily="2" charset="2"/>
              <a:buChar char="§"/>
            </a:pPr>
            <a:r>
              <a:rPr lang="en-US" dirty="0"/>
              <a:t>Current collaborations are focused on:</a:t>
            </a:r>
          </a:p>
          <a:p>
            <a:pPr lvl="1">
              <a:buFont typeface="Wingdings" panose="05000000000000000000" pitchFamily="2" charset="2"/>
              <a:buChar char="§"/>
            </a:pPr>
            <a:r>
              <a:rPr lang="en-US" dirty="0"/>
              <a:t>reporting notifiable diseases, </a:t>
            </a:r>
          </a:p>
          <a:p>
            <a:pPr lvl="1">
              <a:buFont typeface="Wingdings" panose="05000000000000000000" pitchFamily="2" charset="2"/>
              <a:buChar char="§"/>
            </a:pPr>
            <a:r>
              <a:rPr lang="en-US" dirty="0"/>
              <a:t>controlling communicable disease such as TB, </a:t>
            </a:r>
          </a:p>
          <a:p>
            <a:pPr lvl="1">
              <a:buFont typeface="Wingdings" panose="05000000000000000000" pitchFamily="2" charset="2"/>
              <a:buChar char="§"/>
            </a:pPr>
            <a:r>
              <a:rPr lang="en-US" dirty="0"/>
              <a:t>classes to support chronic conditions such as diabetes,</a:t>
            </a:r>
          </a:p>
          <a:p>
            <a:pPr lvl="1">
              <a:buFont typeface="Wingdings" panose="05000000000000000000" pitchFamily="2" charset="2"/>
              <a:buChar char="§"/>
            </a:pPr>
            <a:r>
              <a:rPr lang="en-US" dirty="0"/>
              <a:t>bi-directional referral for quitting smoking, </a:t>
            </a:r>
          </a:p>
          <a:p>
            <a:pPr lvl="1">
              <a:buFont typeface="Wingdings" panose="05000000000000000000" pitchFamily="2" charset="2"/>
              <a:buChar char="§"/>
            </a:pPr>
            <a:r>
              <a:rPr lang="en-US" dirty="0"/>
              <a:t>some collaborative work on health policy issues.</a:t>
            </a:r>
          </a:p>
        </p:txBody>
      </p:sp>
      <p:sp>
        <p:nvSpPr>
          <p:cNvPr id="4" name="Slide Number Placeholder 3"/>
          <p:cNvSpPr>
            <a:spLocks noGrp="1"/>
          </p:cNvSpPr>
          <p:nvPr>
            <p:ph type="sldNum" sz="quarter" idx="12"/>
          </p:nvPr>
        </p:nvSpPr>
        <p:spPr/>
        <p:txBody>
          <a:bodyPr/>
          <a:lstStyle/>
          <a:p>
            <a:fld id="{DBB69489-DF73-4A76-950F-93D686310CE9}" type="slidenum">
              <a:rPr lang="en-US" smtClean="0"/>
              <a:pPr/>
              <a:t>32</a:t>
            </a:fld>
            <a:endParaRPr lang="en-US" dirty="0"/>
          </a:p>
        </p:txBody>
      </p:sp>
    </p:spTree>
    <p:extLst>
      <p:ext uri="{BB962C8B-B14F-4D97-AF65-F5344CB8AC3E}">
        <p14:creationId xmlns:p14="http://schemas.microsoft.com/office/powerpoint/2010/main" val="4068307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Public health collaborations – key Recommendations</a:t>
            </a:r>
          </a:p>
        </p:txBody>
      </p:sp>
      <p:sp>
        <p:nvSpPr>
          <p:cNvPr id="3" name="Content Placeholder 2"/>
          <p:cNvSpPr>
            <a:spLocks noGrp="1"/>
          </p:cNvSpPr>
          <p:nvPr>
            <p:ph idx="1"/>
          </p:nvPr>
        </p:nvSpPr>
        <p:spPr>
          <a:xfrm>
            <a:off x="628650" y="1079500"/>
            <a:ext cx="7886700" cy="4677356"/>
          </a:xfrm>
        </p:spPr>
        <p:txBody>
          <a:bodyPr>
            <a:normAutofit/>
          </a:bodyPr>
          <a:lstStyle/>
          <a:p>
            <a:pPr marL="0" indent="0">
              <a:buNone/>
            </a:pPr>
            <a:r>
              <a:rPr lang="en-US" sz="2400" dirty="0"/>
              <a:t>HMA recommends TCPH and JPS:</a:t>
            </a:r>
          </a:p>
          <a:p>
            <a:pPr marL="0" indent="0">
              <a:buNone/>
            </a:pPr>
            <a:endParaRPr lang="en-US" sz="2400" dirty="0"/>
          </a:p>
          <a:p>
            <a:pPr marL="0" indent="0">
              <a:buNone/>
            </a:pPr>
            <a:r>
              <a:rPr lang="en-US" sz="2400" dirty="0"/>
              <a:t>1- Create a Formal Process for Collaboration </a:t>
            </a:r>
          </a:p>
          <a:p>
            <a:pPr marL="0" indent="0">
              <a:buNone/>
            </a:pPr>
            <a:endParaRPr lang="en-US" sz="2400" dirty="0"/>
          </a:p>
          <a:p>
            <a:pPr marL="0" indent="0">
              <a:buNone/>
            </a:pPr>
            <a:r>
              <a:rPr lang="en-US" sz="2400" dirty="0"/>
              <a:t>2- Work Together to Sustain Priority DSRIP Initiatives</a:t>
            </a:r>
          </a:p>
          <a:p>
            <a:pPr marL="0" indent="0">
              <a:buNone/>
            </a:pPr>
            <a:endParaRPr lang="en-US" sz="2400" dirty="0"/>
          </a:p>
          <a:p>
            <a:pPr marL="0" indent="0">
              <a:buNone/>
            </a:pPr>
            <a:r>
              <a:rPr lang="en-US" sz="2400" dirty="0"/>
              <a:t>3- Work Together to Support Health Policy Focused on Prevention and Social Determinants of Health</a:t>
            </a:r>
          </a:p>
        </p:txBody>
      </p:sp>
      <p:sp>
        <p:nvSpPr>
          <p:cNvPr id="4" name="Slide Number Placeholder 3"/>
          <p:cNvSpPr>
            <a:spLocks noGrp="1"/>
          </p:cNvSpPr>
          <p:nvPr>
            <p:ph type="sldNum" sz="quarter" idx="12"/>
          </p:nvPr>
        </p:nvSpPr>
        <p:spPr/>
        <p:txBody>
          <a:bodyPr/>
          <a:lstStyle/>
          <a:p>
            <a:fld id="{DBB69489-DF73-4A76-950F-93D686310CE9}" type="slidenum">
              <a:rPr lang="en-US" smtClean="0"/>
              <a:pPr/>
              <a:t>33</a:t>
            </a:fld>
            <a:endParaRPr lang="en-US" dirty="0"/>
          </a:p>
        </p:txBody>
      </p:sp>
    </p:spTree>
    <p:extLst>
      <p:ext uri="{BB962C8B-B14F-4D97-AF65-F5344CB8AC3E}">
        <p14:creationId xmlns:p14="http://schemas.microsoft.com/office/powerpoint/2010/main" val="1983834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collaborations – key Recommendations</a:t>
            </a:r>
          </a:p>
        </p:txBody>
      </p:sp>
      <p:sp>
        <p:nvSpPr>
          <p:cNvPr id="3" name="Content Placeholder 2"/>
          <p:cNvSpPr>
            <a:spLocks noGrp="1"/>
          </p:cNvSpPr>
          <p:nvPr>
            <p:ph idx="1"/>
          </p:nvPr>
        </p:nvSpPr>
        <p:spPr/>
        <p:txBody>
          <a:bodyPr>
            <a:normAutofit/>
          </a:bodyPr>
          <a:lstStyle/>
          <a:p>
            <a:pPr marL="0" indent="0">
              <a:buNone/>
            </a:pPr>
            <a:r>
              <a:rPr lang="en-US" sz="2400" dirty="0"/>
              <a:t>4- Work Together to Mobilize Community Partnerships to Address Particular Health Issues and/or Close Health Service Gaps</a:t>
            </a:r>
          </a:p>
          <a:p>
            <a:pPr marL="0" indent="0">
              <a:buNone/>
            </a:pPr>
            <a:endParaRPr lang="en-US" sz="2400" dirty="0"/>
          </a:p>
          <a:p>
            <a:pPr marL="0" indent="0">
              <a:buNone/>
            </a:pPr>
            <a:r>
              <a:rPr lang="en-US" sz="2400" dirty="0"/>
              <a:t>5- Expand Evidence-Based Community Programming to Prevent Disease and Injury, and Manage Chronic Conditions</a:t>
            </a:r>
          </a:p>
          <a:p>
            <a:pPr marL="0" indent="0">
              <a:buNone/>
            </a:pPr>
            <a:endParaRPr lang="en-US" sz="2400" dirty="0"/>
          </a:p>
          <a:p>
            <a:pPr marL="0" indent="0">
              <a:buNone/>
            </a:pPr>
            <a:r>
              <a:rPr lang="en-US" sz="2400" dirty="0"/>
              <a:t>6- Continue to Consider Existing TCPH and JPS Facilities for Potential Service Expansion Sites -- Co-Location and Service Collaboration Where Appropriate</a:t>
            </a:r>
          </a:p>
        </p:txBody>
      </p:sp>
      <p:sp>
        <p:nvSpPr>
          <p:cNvPr id="4" name="Slide Number Placeholder 3"/>
          <p:cNvSpPr>
            <a:spLocks noGrp="1"/>
          </p:cNvSpPr>
          <p:nvPr>
            <p:ph type="sldNum" sz="quarter" idx="12"/>
          </p:nvPr>
        </p:nvSpPr>
        <p:spPr/>
        <p:txBody>
          <a:bodyPr/>
          <a:lstStyle/>
          <a:p>
            <a:fld id="{DBB69489-DF73-4A76-950F-93D686310CE9}" type="slidenum">
              <a:rPr lang="en-US" smtClean="0"/>
              <a:pPr/>
              <a:t>34</a:t>
            </a:fld>
            <a:endParaRPr lang="en-US" dirty="0"/>
          </a:p>
        </p:txBody>
      </p:sp>
    </p:spTree>
    <p:extLst>
      <p:ext uri="{BB962C8B-B14F-4D97-AF65-F5344CB8AC3E}">
        <p14:creationId xmlns:p14="http://schemas.microsoft.com/office/powerpoint/2010/main" val="123926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UPDATE AND BRIEFING</a:t>
            </a:r>
            <a:br>
              <a:rPr lang="en-US" dirty="0"/>
            </a:b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
            </a:pPr>
            <a:r>
              <a:rPr lang="en-US" dirty="0"/>
              <a:t>HMA is fully engaged on the project and is receiving excellent support from the Tarrant County and JPS Health Network leadership and staff</a:t>
            </a:r>
          </a:p>
          <a:p>
            <a:pPr>
              <a:buFont typeface="Wingdings" panose="05000000000000000000" pitchFamily="2" charset="2"/>
              <a:buChar char="§"/>
            </a:pPr>
            <a:r>
              <a:rPr lang="en-US" dirty="0"/>
              <a:t>Monthly in-person update presentation to the Court on the 4th Tuesday</a:t>
            </a:r>
          </a:p>
          <a:p>
            <a:pPr>
              <a:buFont typeface="Wingdings" panose="05000000000000000000" pitchFamily="2" charset="2"/>
              <a:buChar char="§"/>
            </a:pPr>
            <a:r>
              <a:rPr lang="en-US" dirty="0"/>
              <a:t>JPS Board of Managers Planning Committee   November 3, 2016</a:t>
            </a:r>
          </a:p>
          <a:p>
            <a:pPr>
              <a:buFont typeface="Wingdings" panose="05000000000000000000" pitchFamily="2" charset="2"/>
              <a:buChar char="§"/>
            </a:pPr>
            <a:r>
              <a:rPr lang="en-US" dirty="0"/>
              <a:t>Weekly conference call with County and JPS liaisons</a:t>
            </a:r>
          </a:p>
          <a:p>
            <a:pPr>
              <a:buFont typeface="Wingdings" panose="05000000000000000000" pitchFamily="2" charset="2"/>
              <a:buChar char="§"/>
            </a:pPr>
            <a:r>
              <a:rPr lang="en-US" dirty="0"/>
              <a:t>Bi-weekly Dashboard and Written Report</a:t>
            </a:r>
          </a:p>
          <a:p>
            <a:pPr>
              <a:buFont typeface="Wingdings" panose="05000000000000000000" pitchFamily="2" charset="2"/>
              <a:buChar char="§"/>
            </a:pPr>
            <a:r>
              <a:rPr lang="en-US" dirty="0"/>
              <a:t>Project is on time and no completion risks identified</a:t>
            </a:r>
          </a:p>
          <a:p>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pPr/>
              <a:t>4</a:t>
            </a:fld>
            <a:endParaRPr lang="en-US" dirty="0"/>
          </a:p>
        </p:txBody>
      </p:sp>
    </p:spTree>
    <p:extLst>
      <p:ext uri="{BB962C8B-B14F-4D97-AF65-F5344CB8AC3E}">
        <p14:creationId xmlns:p14="http://schemas.microsoft.com/office/powerpoint/2010/main" val="317998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400" b="1" dirty="0"/>
              <a:t>Local, Regional, and National Market Analysis</a:t>
            </a:r>
          </a:p>
          <a:p>
            <a:pPr marL="0" indent="0">
              <a:buNone/>
            </a:pPr>
            <a:r>
              <a:rPr lang="en-US" sz="2400" dirty="0"/>
              <a:t>Provide a current and prospective market analysis of health care in Tarrant County, including national macro trends in health care delivery systems with significant behavioral health and academic medical center considerations over the long term, defined as ten to 30 years</a:t>
            </a:r>
          </a:p>
          <a:p>
            <a:endParaRPr lang="en-US" sz="2400" dirty="0"/>
          </a:p>
          <a:p>
            <a:pPr>
              <a:buFont typeface="Wingdings" panose="05000000000000000000" pitchFamily="2" charset="2"/>
              <a:buChar char="§"/>
            </a:pPr>
            <a:r>
              <a:rPr lang="en-US" sz="2400" b="1" dirty="0"/>
              <a:t>JPS’ Role</a:t>
            </a:r>
          </a:p>
          <a:p>
            <a:pPr marL="0" indent="0">
              <a:buNone/>
            </a:pPr>
            <a:r>
              <a:rPr lang="en-US" sz="2400" dirty="0"/>
              <a:t>In the context of the local, regional, and national market analysis, provide an analysis of the current and prospective contribution of JPS Health Network including strengths, weaknesses, opportunities, and threats (SWOT analysis)</a:t>
            </a:r>
          </a:p>
          <a:p>
            <a:pPr marL="0" indent="0">
              <a:buNone/>
            </a:pPr>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pPr/>
              <a:t>5</a:t>
            </a:fld>
            <a:endParaRPr lang="en-US" dirty="0"/>
          </a:p>
        </p:txBody>
      </p:sp>
    </p:spTree>
    <p:extLst>
      <p:ext uri="{BB962C8B-B14F-4D97-AF65-F5344CB8AC3E}">
        <p14:creationId xmlns:p14="http://schemas.microsoft.com/office/powerpoint/2010/main" val="256758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a:t>
            </a:r>
          </a:p>
        </p:txBody>
      </p:sp>
      <p:sp>
        <p:nvSpPr>
          <p:cNvPr id="3" name="Content Placeholder 2"/>
          <p:cNvSpPr>
            <a:spLocks noGrp="1"/>
          </p:cNvSpPr>
          <p:nvPr>
            <p:ph idx="1"/>
          </p:nvPr>
        </p:nvSpPr>
        <p:spPr>
          <a:xfrm>
            <a:off x="628650" y="1056069"/>
            <a:ext cx="7886700" cy="5190186"/>
          </a:xfrm>
        </p:spPr>
        <p:txBody>
          <a:bodyPr>
            <a:normAutofit fontScale="92500" lnSpcReduction="10000"/>
          </a:bodyPr>
          <a:lstStyle/>
          <a:p>
            <a:pPr>
              <a:buFont typeface="Wingdings" panose="05000000000000000000" pitchFamily="2" charset="2"/>
              <a:buChar char="§"/>
            </a:pPr>
            <a:r>
              <a:rPr lang="en-US" sz="2600" b="1" dirty="0"/>
              <a:t>Stakeholder Engagement</a:t>
            </a:r>
            <a:r>
              <a:rPr lang="en-US" sz="2600" dirty="0"/>
              <a:t> </a:t>
            </a:r>
          </a:p>
          <a:p>
            <a:pPr marL="0" indent="0">
              <a:buNone/>
            </a:pPr>
            <a:r>
              <a:rPr lang="en-US" sz="2600" dirty="0"/>
              <a:t>In collaboration with Tarrant County and JPS, solicit input from the community on perceived health care needs and the impact of any changes in services currently provided by </a:t>
            </a:r>
            <a:r>
              <a:rPr lang="en-US" sz="2600" dirty="0" smtClean="0"/>
              <a:t>JPS </a:t>
            </a:r>
            <a:endParaRPr lang="en-US" sz="2600" dirty="0"/>
          </a:p>
          <a:p>
            <a:pPr marL="0" indent="0">
              <a:buNone/>
            </a:pPr>
            <a:r>
              <a:rPr lang="en-US" sz="2600" dirty="0"/>
              <a:t> </a:t>
            </a:r>
            <a:endParaRPr lang="en-US" sz="2600" dirty="0">
              <a:solidFill>
                <a:srgbClr val="FF0000"/>
              </a:solidFill>
            </a:endParaRPr>
          </a:p>
          <a:p>
            <a:pPr>
              <a:buFont typeface="Wingdings" panose="05000000000000000000" pitchFamily="2" charset="2"/>
              <a:buChar char="§"/>
            </a:pPr>
            <a:r>
              <a:rPr lang="en-US" sz="2600" b="1" dirty="0"/>
              <a:t>Evaluation and Report</a:t>
            </a:r>
            <a:endParaRPr lang="en-US" sz="2600" dirty="0"/>
          </a:p>
          <a:p>
            <a:pPr marL="0" indent="0">
              <a:buNone/>
            </a:pPr>
            <a:r>
              <a:rPr lang="en-US" sz="2600" dirty="0"/>
              <a:t>Review prior planning and analysis completed by JPS and reconcile the appropriateness and reasonableness of the JPS proposal to Market Analysis and Stakeholder Engagement findings; provide information and guidance to Cumming’s Long Range Facilities Planning work; and prepare and present a draft and final report to the Citizens Blue Ribbon Committee, the Tarrant County Commissioners Court, and the JPS Board of Managers</a:t>
            </a:r>
          </a:p>
          <a:p>
            <a:pPr marL="0" indent="0">
              <a:buNone/>
            </a:pPr>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pPr/>
              <a:t>6</a:t>
            </a:fld>
            <a:endParaRPr lang="en-US" dirty="0"/>
          </a:p>
        </p:txBody>
      </p:sp>
    </p:spTree>
    <p:extLst>
      <p:ext uri="{BB962C8B-B14F-4D97-AF65-F5344CB8AC3E}">
        <p14:creationId xmlns:p14="http://schemas.microsoft.com/office/powerpoint/2010/main" val="384768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pPr marR="0">
              <a:lnSpc>
                <a:spcPct val="115000"/>
              </a:lnSpc>
              <a:spcBef>
                <a:spcPts val="0"/>
              </a:spcBef>
              <a:spcAft>
                <a:spcPts val="600"/>
              </a:spcAft>
              <a:buFont typeface="Wingdings" panose="05000000000000000000" pitchFamily="2" charset="2"/>
              <a:buChar char="§"/>
            </a:pPr>
            <a:r>
              <a:rPr lang="en-US" sz="1900" dirty="0">
                <a:latin typeface="Arial" panose="020B0604020202020204" pitchFamily="34" charset="0"/>
                <a:ea typeface="Calibri" panose="020F0502020204030204" pitchFamily="34" charset="0"/>
                <a:cs typeface="Arial" panose="020B0604020202020204" pitchFamily="34" charset="0"/>
              </a:rPr>
              <a:t>HMA conducted research, engaged stakeholders, developed findings, and provided recommendations for action organized in seven focus areas that form this report’s chapters:</a:t>
            </a:r>
          </a:p>
          <a:p>
            <a:pPr lvl="1">
              <a:lnSpc>
                <a:spcPct val="115000"/>
              </a:lnSpc>
              <a:spcBef>
                <a:spcPts val="0"/>
              </a:spcBef>
              <a:spcAft>
                <a:spcPts val="600"/>
              </a:spcAft>
              <a:buFont typeface="Wingdings" panose="05000000000000000000" pitchFamily="2" charset="2"/>
              <a:buChar char="§"/>
            </a:pPr>
            <a:r>
              <a:rPr lang="en-US" sz="1400" dirty="0">
                <a:latin typeface="Arial" panose="020B0604020202020204" pitchFamily="34" charset="0"/>
                <a:ea typeface="Calibri" panose="020F0502020204030204" pitchFamily="34" charset="0"/>
                <a:cs typeface="Arial" panose="020B0604020202020204" pitchFamily="34" charset="0"/>
              </a:rPr>
              <a:t>Voices of the Community: Stakeholder Engagement Process</a:t>
            </a:r>
          </a:p>
          <a:p>
            <a:pPr lvl="1">
              <a:lnSpc>
                <a:spcPct val="115000"/>
              </a:lnSpc>
              <a:spcBef>
                <a:spcPts val="0"/>
              </a:spcBef>
              <a:spcAft>
                <a:spcPts val="600"/>
              </a:spcAft>
              <a:buFont typeface="Wingdings" panose="05000000000000000000" pitchFamily="2" charset="2"/>
              <a:buChar char="§"/>
            </a:pPr>
            <a:r>
              <a:rPr lang="en-US" sz="1400" dirty="0">
                <a:latin typeface="Arial" panose="020B0604020202020204" pitchFamily="34" charset="0"/>
                <a:ea typeface="Calibri" panose="020F0502020204030204" pitchFamily="34" charset="0"/>
                <a:cs typeface="Arial" panose="020B0604020202020204" pitchFamily="34" charset="0"/>
              </a:rPr>
              <a:t>Macro Trends in United States Health Care Delivery </a:t>
            </a:r>
          </a:p>
          <a:p>
            <a:pPr lvl="1">
              <a:lnSpc>
                <a:spcPct val="115000"/>
              </a:lnSpc>
              <a:spcBef>
                <a:spcPts val="0"/>
              </a:spcBef>
              <a:spcAft>
                <a:spcPts val="600"/>
              </a:spcAft>
              <a:buFont typeface="Wingdings" panose="05000000000000000000" pitchFamily="2" charset="2"/>
              <a:buChar char="§"/>
            </a:pPr>
            <a:r>
              <a:rPr lang="en-US" sz="1400" dirty="0">
                <a:latin typeface="Arial" panose="020B0604020202020204" pitchFamily="34" charset="0"/>
                <a:ea typeface="Times New Roman" panose="02020603050405020304" pitchFamily="18" charset="0"/>
                <a:cs typeface="Arial" panose="020B0604020202020204" pitchFamily="34" charset="0"/>
              </a:rPr>
              <a:t>Community Health Needs Assessment</a:t>
            </a:r>
            <a:r>
              <a:rPr lang="en-US" sz="1400" dirty="0">
                <a:latin typeface="Arial" panose="020B0604020202020204" pitchFamily="34" charset="0"/>
                <a:cs typeface="Arial" panose="020B0604020202020204" pitchFamily="34" charset="0"/>
              </a:rPr>
              <a:t> </a:t>
            </a:r>
          </a:p>
          <a:p>
            <a:pPr lvl="1">
              <a:lnSpc>
                <a:spcPct val="115000"/>
              </a:lnSpc>
              <a:spcBef>
                <a:spcPts val="0"/>
              </a:spcBef>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System Capacity and Population Needs </a:t>
            </a:r>
          </a:p>
          <a:p>
            <a:pPr lvl="1">
              <a:lnSpc>
                <a:spcPct val="115000"/>
              </a:lnSpc>
              <a:spcBef>
                <a:spcPts val="0"/>
              </a:spcBef>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JPS Delivery System </a:t>
            </a:r>
          </a:p>
          <a:p>
            <a:pPr lvl="1">
              <a:lnSpc>
                <a:spcPct val="115000"/>
              </a:lnSpc>
              <a:spcBef>
                <a:spcPts val="0"/>
              </a:spcBef>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Tarrant County Public Health: Role and Relationship with JPS Health Network </a:t>
            </a:r>
          </a:p>
          <a:p>
            <a:pPr lvl="1">
              <a:lnSpc>
                <a:spcPct val="115000"/>
              </a:lnSpc>
              <a:spcBef>
                <a:spcPts val="0"/>
              </a:spcBef>
              <a:spcAft>
                <a:spcPts val="600"/>
              </a:spcAft>
              <a:buFont typeface="Wingdings" panose="05000000000000000000" pitchFamily="2" charset="2"/>
              <a:buChar char="§"/>
            </a:pPr>
            <a:r>
              <a:rPr lang="en-US" sz="1400" dirty="0">
                <a:latin typeface="Arial" panose="020B0604020202020204" pitchFamily="34" charset="0"/>
                <a:ea typeface="Calibri" panose="020F0502020204030204" pitchFamily="34" charset="0"/>
                <a:cs typeface="Arial" panose="020B0604020202020204" pitchFamily="34" charset="0"/>
              </a:rPr>
              <a:t>Market Assessment – Financial Perspectives</a:t>
            </a:r>
            <a:endParaRPr lang="en-US" sz="14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pPr/>
              <a:t>7</a:t>
            </a:fld>
            <a:endParaRPr lang="en-US" dirty="0"/>
          </a:p>
        </p:txBody>
      </p:sp>
    </p:spTree>
    <p:extLst>
      <p:ext uri="{BB962C8B-B14F-4D97-AF65-F5344CB8AC3E}">
        <p14:creationId xmlns:p14="http://schemas.microsoft.com/office/powerpoint/2010/main" val="332505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next chapters for review</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sz="2000" dirty="0"/>
          </a:p>
          <a:p>
            <a:pPr>
              <a:buFont typeface="Wingdings" panose="05000000000000000000" pitchFamily="2" charset="2"/>
              <a:buChar char="§"/>
            </a:pPr>
            <a:r>
              <a:rPr lang="en-US" sz="2000" dirty="0"/>
              <a:t>System Capacity and Population Needs</a:t>
            </a:r>
            <a:br>
              <a:rPr lang="en-US" sz="2000" dirty="0"/>
            </a:br>
            <a:endParaRPr lang="en-US" sz="2000" dirty="0"/>
          </a:p>
          <a:p>
            <a:pPr>
              <a:buFont typeface="Wingdings" panose="05000000000000000000" pitchFamily="2" charset="2"/>
              <a:buChar char="§"/>
            </a:pPr>
            <a:r>
              <a:rPr lang="en-US" sz="2000" dirty="0"/>
              <a:t>JPS Delivery System </a:t>
            </a:r>
          </a:p>
          <a:p>
            <a:pPr lvl="1">
              <a:buFont typeface="Wingdings" panose="05000000000000000000" pitchFamily="2" charset="2"/>
              <a:buChar char="§"/>
            </a:pPr>
            <a:r>
              <a:rPr lang="en-US" sz="1600" dirty="0"/>
              <a:t>Primary Care</a:t>
            </a:r>
          </a:p>
          <a:p>
            <a:pPr lvl="1">
              <a:buFont typeface="Wingdings" panose="05000000000000000000" pitchFamily="2" charset="2"/>
              <a:buChar char="§"/>
            </a:pPr>
            <a:r>
              <a:rPr lang="en-US" sz="1600" dirty="0"/>
              <a:t>Specialty Care</a:t>
            </a:r>
          </a:p>
          <a:p>
            <a:pPr lvl="1">
              <a:buFont typeface="Wingdings" panose="05000000000000000000" pitchFamily="2" charset="2"/>
              <a:buChar char="§"/>
            </a:pPr>
            <a:r>
              <a:rPr lang="en-US" sz="1600" dirty="0"/>
              <a:t>Behavioral Health           						</a:t>
            </a:r>
            <a:br>
              <a:rPr lang="en-US" sz="1600" dirty="0"/>
            </a:br>
            <a:endParaRPr lang="en-US" sz="1600" dirty="0"/>
          </a:p>
          <a:p>
            <a:pPr>
              <a:buFont typeface="Wingdings" panose="05000000000000000000" pitchFamily="2" charset="2"/>
              <a:buChar char="§"/>
            </a:pPr>
            <a:r>
              <a:rPr lang="en-US" sz="2000" dirty="0"/>
              <a:t>Financial Perspectives</a:t>
            </a:r>
          </a:p>
          <a:p>
            <a:pPr marL="3657600" lvl="8"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pPr/>
              <a:t>8</a:t>
            </a:fld>
            <a:endParaRPr lang="en-US" dirty="0"/>
          </a:p>
        </p:txBody>
      </p:sp>
    </p:spTree>
    <p:extLst>
      <p:ext uri="{BB962C8B-B14F-4D97-AF65-F5344CB8AC3E}">
        <p14:creationId xmlns:p14="http://schemas.microsoft.com/office/powerpoint/2010/main" val="374922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ENGAGEMENT - COMMUNITY VOICES</a:t>
            </a:r>
          </a:p>
        </p:txBody>
      </p:sp>
      <p:sp>
        <p:nvSpPr>
          <p:cNvPr id="3" name="Content Placeholder 2"/>
          <p:cNvSpPr>
            <a:spLocks noGrp="1"/>
          </p:cNvSpPr>
          <p:nvPr>
            <p:ph idx="1"/>
          </p:nvPr>
        </p:nvSpPr>
        <p:spPr/>
        <p:txBody>
          <a:bodyPr>
            <a:normAutofit/>
          </a:bodyPr>
          <a:lstStyle/>
          <a:p>
            <a:pPr lvl="0">
              <a:lnSpc>
                <a:spcPct val="110000"/>
              </a:lnSpc>
              <a:spcAft>
                <a:spcPts val="600"/>
              </a:spcAft>
              <a:buFont typeface="Wingdings" panose="05000000000000000000" pitchFamily="2" charset="2"/>
              <a:buChar char="§"/>
            </a:pPr>
            <a:r>
              <a:rPr lang="en-US" sz="2600" dirty="0"/>
              <a:t>One of our early and most important activities was to listen to Tarrant County community voices regarding the health needs of the county and how JPS Health Network should meet those needs into the future</a:t>
            </a:r>
            <a:br>
              <a:rPr lang="en-US" sz="2600" dirty="0"/>
            </a:br>
            <a:r>
              <a:rPr lang="en-US" sz="2600" dirty="0"/>
              <a:t/>
            </a:r>
            <a:br>
              <a:rPr lang="en-US" sz="2600" dirty="0"/>
            </a:br>
            <a:r>
              <a:rPr lang="en-US" sz="2600" dirty="0"/>
              <a:t>The engagement work had three components</a:t>
            </a:r>
          </a:p>
          <a:p>
            <a:pPr marL="914400" lvl="1" indent="-457200">
              <a:lnSpc>
                <a:spcPct val="110000"/>
              </a:lnSpc>
              <a:spcAft>
                <a:spcPts val="600"/>
              </a:spcAft>
              <a:buFont typeface="+mj-lt"/>
              <a:buAutoNum type="arabicPeriod"/>
            </a:pPr>
            <a:r>
              <a:rPr lang="en-US" sz="2000" dirty="0"/>
              <a:t>Focus Group Meetings</a:t>
            </a:r>
          </a:p>
          <a:p>
            <a:pPr marL="914400" lvl="1" indent="-457200">
              <a:lnSpc>
                <a:spcPct val="110000"/>
              </a:lnSpc>
              <a:spcAft>
                <a:spcPts val="600"/>
              </a:spcAft>
              <a:buFont typeface="+mj-lt"/>
              <a:buAutoNum type="arabicPeriod"/>
            </a:pPr>
            <a:r>
              <a:rPr lang="en-US" sz="2000" dirty="0"/>
              <a:t>Community Forums</a:t>
            </a:r>
          </a:p>
          <a:p>
            <a:pPr marL="914400" lvl="1" indent="-457200">
              <a:lnSpc>
                <a:spcPct val="110000"/>
              </a:lnSpc>
              <a:spcAft>
                <a:spcPts val="600"/>
              </a:spcAft>
              <a:buFont typeface="+mj-lt"/>
              <a:buAutoNum type="arabicPeriod"/>
            </a:pPr>
            <a:r>
              <a:rPr lang="en-US" sz="2000" dirty="0"/>
              <a:t>Individual Interviews</a:t>
            </a:r>
          </a:p>
          <a:p>
            <a:pPr marL="0" indent="0">
              <a:buNone/>
            </a:pPr>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chemeClr val="bg1">
                    <a:lumMod val="75000"/>
                  </a:schemeClr>
                </a:solidFill>
              </a:rPr>
              <a:t>9</a:t>
            </a:fld>
            <a:endParaRPr lang="en-US" dirty="0">
              <a:solidFill>
                <a:schemeClr val="bg1">
                  <a:lumMod val="75000"/>
                </a:schemeClr>
              </a:solidFill>
            </a:endParaRPr>
          </a:p>
        </p:txBody>
      </p:sp>
    </p:spTree>
    <p:extLst>
      <p:ext uri="{BB962C8B-B14F-4D97-AF65-F5344CB8AC3E}">
        <p14:creationId xmlns:p14="http://schemas.microsoft.com/office/powerpoint/2010/main" val="3243515438"/>
      </p:ext>
    </p:extLst>
  </p:cSld>
  <p:clrMapOvr>
    <a:masterClrMapping/>
  </p:clrMapOvr>
</p:sld>
</file>

<file path=ppt/theme/theme1.xml><?xml version="1.0" encoding="utf-8"?>
<a:theme xmlns:a="http://schemas.openxmlformats.org/drawingml/2006/main" name="Office Theme">
  <a:themeElements>
    <a:clrScheme name="HMA">
      <a:dk1>
        <a:srgbClr val="000000"/>
      </a:dk1>
      <a:lt1>
        <a:srgbClr val="FFFFFF"/>
      </a:lt1>
      <a:dk2>
        <a:srgbClr val="44546A"/>
      </a:dk2>
      <a:lt2>
        <a:srgbClr val="E7E6E6"/>
      </a:lt2>
      <a:accent1>
        <a:srgbClr val="0F65A7"/>
      </a:accent1>
      <a:accent2>
        <a:srgbClr val="86AB5D"/>
      </a:accent2>
      <a:accent3>
        <a:srgbClr val="552533"/>
      </a:accent3>
      <a:accent4>
        <a:srgbClr val="75A6CB"/>
      </a:accent4>
      <a:accent5>
        <a:srgbClr val="B7D794"/>
      </a:accent5>
      <a:accent6>
        <a:srgbClr val="7C455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MA">
      <a:dk1>
        <a:srgbClr val="000000"/>
      </a:dk1>
      <a:lt1>
        <a:srgbClr val="FFFFFF"/>
      </a:lt1>
      <a:dk2>
        <a:srgbClr val="44546A"/>
      </a:dk2>
      <a:lt2>
        <a:srgbClr val="E7E6E6"/>
      </a:lt2>
      <a:accent1>
        <a:srgbClr val="0F65A7"/>
      </a:accent1>
      <a:accent2>
        <a:srgbClr val="86AB5D"/>
      </a:accent2>
      <a:accent3>
        <a:srgbClr val="552533"/>
      </a:accent3>
      <a:accent4>
        <a:srgbClr val="75A6CB"/>
      </a:accent4>
      <a:accent5>
        <a:srgbClr val="B7D794"/>
      </a:accent5>
      <a:accent6>
        <a:srgbClr val="7C455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2279</Words>
  <Application>Microsoft Office PowerPoint</Application>
  <PresentationFormat>On-screen Show (4:3)</PresentationFormat>
  <Paragraphs>300</Paragraphs>
  <Slides>34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Georgia</vt:lpstr>
      <vt:lpstr>Times New Roman</vt:lpstr>
      <vt:lpstr>Wingdings</vt:lpstr>
      <vt:lpstr>ZapfDingbatsITC</vt:lpstr>
      <vt:lpstr>Office Theme</vt:lpstr>
      <vt:lpstr>1_Office Theme</vt:lpstr>
      <vt:lpstr>Tarrant County Long Range Planning  and Analysis for JPS Health Network</vt:lpstr>
      <vt:lpstr>BRIEFING REPORT AGENDA </vt:lpstr>
      <vt:lpstr>PowerPoint Presentation</vt:lpstr>
      <vt:lpstr>PROJECT UPDATE AND BRIEFING </vt:lpstr>
      <vt:lpstr>Scope of work</vt:lpstr>
      <vt:lpstr>Scope of work</vt:lpstr>
      <vt:lpstr>approach</vt:lpstr>
      <vt:lpstr>Proposed next chapters for review</vt:lpstr>
      <vt:lpstr>COMMUNITY ENGAGEMENT - COMMUNITY VOICES</vt:lpstr>
      <vt:lpstr>FOCUS GROUPS - Process </vt:lpstr>
      <vt:lpstr>Focus group - Themes</vt:lpstr>
      <vt:lpstr>Focus group - themes continued</vt:lpstr>
      <vt:lpstr>COMMUNITY FORUMS - AGENDA</vt:lpstr>
      <vt:lpstr>COMMUNITY FORUMS - PROCESS</vt:lpstr>
      <vt:lpstr>COMMUNITY FORUMS – THEMES to Date</vt:lpstr>
      <vt:lpstr>STAKEHOLDER INTERVIEWS</vt:lpstr>
      <vt:lpstr>Community Health Needs Assessment – Health Status Summary </vt:lpstr>
      <vt:lpstr>Infant mortality heat map</vt:lpstr>
      <vt:lpstr>Adult diabetes prevalence heat Map</vt:lpstr>
      <vt:lpstr>Population projections</vt:lpstr>
      <vt:lpstr>Population projections in next 20 years</vt:lpstr>
      <vt:lpstr>Population projections For JPS Connection Eligibility</vt:lpstr>
      <vt:lpstr>Population projections For JPS Connection Eligibility</vt:lpstr>
      <vt:lpstr>Increasing diversity of the population</vt:lpstr>
      <vt:lpstr>Population projections by Age Groupings </vt:lpstr>
      <vt:lpstr>Percent change in Population age 65+</vt:lpstr>
      <vt:lpstr>POPULATION GROWTH implications</vt:lpstr>
      <vt:lpstr>Primary care safety net - insufficient for expected growth</vt:lpstr>
      <vt:lpstr>Behavioral health safety net - insufficient for expected growth</vt:lpstr>
      <vt:lpstr>CHNA - Key Recommendations</vt:lpstr>
      <vt:lpstr>Public health collaboration</vt:lpstr>
      <vt:lpstr>Current collaborations between JPS and TCPH</vt:lpstr>
      <vt:lpstr>Public health collaborations – key Recommendations</vt:lpstr>
      <vt:lpstr>Public health collaborations – key Recommendations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2017-01-19T18:39:20Z</dcterms:created>
  <dcterms:modified xsi:type="dcterms:W3CDTF">2017-02-27T21:20:58Z</dcterms:modified>
</cp:coreProperties>
</file>