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7" r:id="rId2"/>
    <p:sldId id="312" r:id="rId3"/>
    <p:sldId id="315" r:id="rId4"/>
    <p:sldId id="304" r:id="rId5"/>
    <p:sldId id="314" r:id="rId6"/>
    <p:sldId id="305" r:id="rId7"/>
    <p:sldId id="309" r:id="rId8"/>
    <p:sldId id="316" r:id="rId9"/>
    <p:sldId id="317" r:id="rId10"/>
    <p:sldId id="310" r:id="rId11"/>
    <p:sldId id="306" r:id="rId12"/>
    <p:sldId id="307" r:id="rId13"/>
    <p:sldId id="308" r:id="rId14"/>
    <p:sldId id="311" r:id="rId15"/>
    <p:sldId id="30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Batia" initials="KB" lastIdx="1" clrIdx="0">
    <p:extLst/>
  </p:cmAuthor>
  <p:cmAuthor id="2" name="Lori Weiselberg" initials="LW" lastIdx="4" clrIdx="1">
    <p:extLst/>
  </p:cmAuthor>
  <p:cmAuthor id="3" name="Greg Vachon" initials="GV"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p:scale>
          <a:sx n="125" d="100"/>
          <a:sy n="125" d="100"/>
        </p:scale>
        <p:origin x="-123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D041D6-AC52-4C98-A326-6AA82C313D9F}" type="datetimeFigureOut">
              <a:rPr lang="en-US" smtClean="0"/>
              <a:t>6/5/2017</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5414B6-45A6-4DA7-BFA5-136EEAF008F2}" type="slidenum">
              <a:rPr lang="en-US" smtClean="0"/>
              <a:t>‹#›</a:t>
            </a:fld>
            <a:endParaRPr lang="en-US" dirty="0"/>
          </a:p>
        </p:txBody>
      </p:sp>
    </p:spTree>
    <p:extLst>
      <p:ext uri="{BB962C8B-B14F-4D97-AF65-F5344CB8AC3E}">
        <p14:creationId xmlns:p14="http://schemas.microsoft.com/office/powerpoint/2010/main" val="2231180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C906A-1AB3-524E-ABAB-CE6D5FA35EE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5510264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786" y="1827658"/>
            <a:ext cx="3886200" cy="1259745"/>
          </a:xfrm>
        </p:spPr>
        <p:txBody>
          <a:bodyPr anchor="b">
            <a:normAutofit/>
          </a:bodyPr>
          <a:lstStyle>
            <a:lvl1pPr algn="l">
              <a:defRPr sz="3600" b="1">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00093" y="3034991"/>
            <a:ext cx="3903893" cy="747235"/>
          </a:xfr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4250"/>
            <a:ext cx="9144000" cy="701601"/>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5525987"/>
            <a:ext cx="9144000" cy="347918"/>
          </a:xfrm>
          <a:prstGeom prst="rect">
            <a:avLst/>
          </a:prstGeom>
        </p:spPr>
      </p:pic>
      <p:cxnSp>
        <p:nvCxnSpPr>
          <p:cNvPr id="14" name="Straight Connector 13"/>
          <p:cNvCxnSpPr/>
          <p:nvPr userDrawn="1"/>
        </p:nvCxnSpPr>
        <p:spPr>
          <a:xfrm>
            <a:off x="0" y="1259585"/>
            <a:ext cx="9144000" cy="0"/>
          </a:xfrm>
          <a:prstGeom prst="line">
            <a:avLst/>
          </a:prstGeom>
          <a:ln w="127000">
            <a:solidFill>
              <a:srgbClr val="86AB5D"/>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5283059"/>
            <a:ext cx="3102796" cy="0"/>
          </a:xfrm>
          <a:prstGeom prst="line">
            <a:avLst/>
          </a:prstGeom>
          <a:ln w="63500">
            <a:solidFill>
              <a:srgbClr val="006498"/>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222811" y="5283059"/>
            <a:ext cx="3248166" cy="0"/>
          </a:xfrm>
          <a:prstGeom prst="line">
            <a:avLst/>
          </a:prstGeom>
          <a:ln w="63500">
            <a:solidFill>
              <a:srgbClr val="86AB5D"/>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698385" y="5283059"/>
            <a:ext cx="2445616" cy="0"/>
          </a:xfrm>
          <a:prstGeom prst="line">
            <a:avLst/>
          </a:prstGeom>
          <a:ln w="63500">
            <a:solidFill>
              <a:srgbClr val="5525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292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FC29AF-0773-3B41-85BE-192EF9B3FBD6}" type="datetime1">
              <a:rPr lang="en-US" smtClean="0">
                <a:solidFill>
                  <a:srgbClr val="000000">
                    <a:tint val="75000"/>
                  </a:srgbClr>
                </a:solidFill>
              </a:rPr>
              <a:pPr/>
              <a:t>6/5/2017</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9865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5D5477-8623-6341-A7AA-440292F63DBF}" type="datetime1">
              <a:rPr lang="en-US" smtClean="0">
                <a:solidFill>
                  <a:srgbClr val="000000">
                    <a:tint val="75000"/>
                  </a:srgbClr>
                </a:solidFill>
              </a:rPr>
              <a:pPr/>
              <a:t>6/5/2017</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873387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50826"/>
            <a:ext cx="7886700" cy="517743"/>
          </a:xfrm>
        </p:spPr>
        <p:txBody>
          <a:bodyPr>
            <a:normAutofit/>
          </a:bodyPr>
          <a:lstStyle>
            <a:lvl1pPr>
              <a:defRPr sz="1800" b="1" i="0" cap="all" baseline="0">
                <a:solidFill>
                  <a:srgbClr val="552733"/>
                </a:solidFill>
                <a:latin typeface="Arial" charset="0"/>
                <a:ea typeface="Arial" charset="0"/>
                <a:cs typeface="Arial" charset="0"/>
              </a:defRPr>
            </a:lvl1pPr>
          </a:lstStyle>
          <a:p>
            <a:r>
              <a:rPr lang="en-US" dirty="0"/>
              <a:t>Click to edit Master title style</a:t>
            </a:r>
          </a:p>
        </p:txBody>
      </p:sp>
      <p:sp>
        <p:nvSpPr>
          <p:cNvPr id="3" name="Content Placeholder 2"/>
          <p:cNvSpPr>
            <a:spLocks noGrp="1"/>
          </p:cNvSpPr>
          <p:nvPr>
            <p:ph idx="1" hasCustomPrompt="1"/>
          </p:nvPr>
        </p:nvSpPr>
        <p:spPr>
          <a:xfrm>
            <a:off x="628650" y="1203325"/>
            <a:ext cx="7886700" cy="4351338"/>
          </a:xfrm>
        </p:spPr>
        <p:txBody>
          <a:bodyPr/>
          <a:lstStyle>
            <a:lvl1pPr marL="228600" indent="-228600">
              <a:buClr>
                <a:srgbClr val="86AB5D"/>
              </a:buClr>
              <a:buFont typeface="ZapfDingbatsITC" charset="0"/>
              <a:buChar char="✚"/>
              <a:defRPr/>
            </a:lvl1pPr>
            <a:lvl2pPr marL="685800" indent="-228600">
              <a:buClr>
                <a:srgbClr val="86AB5D"/>
              </a:buClr>
              <a:buFont typeface="ZapfDingbatsITC" charset="0"/>
              <a:buChar char="✚"/>
              <a:defRPr/>
            </a:lvl2pPr>
            <a:lvl3pPr marL="1143000" indent="-228600">
              <a:buClr>
                <a:srgbClr val="86AB5D"/>
              </a:buClr>
              <a:buFont typeface="ZapfDingbatsITC" charset="0"/>
              <a:buChar char="✚"/>
              <a:defRPr/>
            </a:lvl3pPr>
            <a:lvl4pPr marL="1600200" indent="-228600">
              <a:buClr>
                <a:srgbClr val="86AB5D"/>
              </a:buClr>
              <a:buFont typeface="ZapfDingbatsITC" charset="0"/>
              <a:buChar char="✚"/>
              <a:defRPr/>
            </a:lvl4pPr>
            <a:lvl5pPr marL="2057400" indent="-228600">
              <a:buClr>
                <a:srgbClr val="86AB5D"/>
              </a:buClr>
              <a:buFont typeface="ZapfDingbatsITC" charset="0"/>
              <a:buChar char="✚"/>
              <a:defRPr/>
            </a:lvl5pPr>
          </a:lstStyle>
          <a:p>
            <a:pPr lvl="0"/>
            <a:r>
              <a:rPr lang="en-US" dirty="0"/>
              <a:t> 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cxnSp>
        <p:nvCxnSpPr>
          <p:cNvPr id="9" name="Straight Connector 8"/>
          <p:cNvCxnSpPr/>
          <p:nvPr userDrawn="1"/>
        </p:nvCxnSpPr>
        <p:spPr>
          <a:xfrm>
            <a:off x="491929" y="378341"/>
            <a:ext cx="0" cy="193853"/>
          </a:xfrm>
          <a:prstGeom prst="line">
            <a:avLst/>
          </a:prstGeom>
          <a:ln w="88900">
            <a:solidFill>
              <a:srgbClr val="86AB5D"/>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0" y="783771"/>
            <a:ext cx="9144000" cy="0"/>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2138" y="6475863"/>
            <a:ext cx="4026090" cy="146577"/>
          </a:xfrm>
          <a:prstGeom prst="rect">
            <a:avLst/>
          </a:prstGeom>
        </p:spPr>
      </p:pic>
    </p:spTree>
    <p:extLst>
      <p:ext uri="{BB962C8B-B14F-4D97-AF65-F5344CB8AC3E}">
        <p14:creationId xmlns:p14="http://schemas.microsoft.com/office/powerpoint/2010/main" val="3193007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E3638B-5D61-4F41-8E99-1FA4AC3DF030}" type="datetime1">
              <a:rPr lang="en-US" smtClean="0">
                <a:solidFill>
                  <a:srgbClr val="000000">
                    <a:tint val="75000"/>
                  </a:srgbClr>
                </a:solidFill>
              </a:rPr>
              <a:pPr/>
              <a:t>6/5/2017</a:t>
            </a:fld>
            <a:endParaRPr lang="en-US" dirty="0">
              <a:solidFill>
                <a:srgbClr val="000000">
                  <a:tint val="75000"/>
                </a:srgbClr>
              </a:solidFill>
            </a:endParaRPr>
          </a:p>
        </p:txBody>
      </p:sp>
      <p:sp>
        <p:nvSpPr>
          <p:cNvPr id="5" name="Footer Placeholder 4"/>
          <p:cNvSpPr>
            <a:spLocks noGrp="1"/>
          </p:cNvSpPr>
          <p:nvPr>
            <p:ph type="ftr" sz="quarter" idx="11"/>
          </p:nvPr>
        </p:nvSpPr>
        <p:spPr/>
        <p:txBody>
          <a:bodyPr/>
          <a:lstStyle/>
          <a:p>
            <a:endParaRPr lang="en-US" dirty="0">
              <a:solidFill>
                <a:srgbClr val="000000">
                  <a:tint val="75000"/>
                </a:srgbClr>
              </a:solidFill>
            </a:endParaRPr>
          </a:p>
        </p:txBody>
      </p:sp>
      <p:sp>
        <p:nvSpPr>
          <p:cNvPr id="6" name="Slide Number Placeholder 5"/>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sp>
        <p:nvSpPr>
          <p:cNvPr id="7" name="Rectangle 6"/>
          <p:cNvSpPr/>
          <p:nvPr userDrawn="1"/>
        </p:nvSpPr>
        <p:spPr>
          <a:xfrm>
            <a:off x="6319157" y="1"/>
            <a:ext cx="2583476" cy="6216669"/>
          </a:xfrm>
          <a:prstGeom prst="rect">
            <a:avLst/>
          </a:prstGeom>
          <a:solidFill>
            <a:srgbClr val="86A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8" name="Straight Connector 7"/>
          <p:cNvCxnSpPr/>
          <p:nvPr userDrawn="1"/>
        </p:nvCxnSpPr>
        <p:spPr>
          <a:xfrm>
            <a:off x="6584032" y="6026442"/>
            <a:ext cx="2053727" cy="19455"/>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207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2BE2DA-CA39-F040-B87D-F66B3D45A7A1}" type="datetime1">
              <a:rPr lang="en-US" smtClean="0">
                <a:solidFill>
                  <a:srgbClr val="000000">
                    <a:tint val="75000"/>
                  </a:srgbClr>
                </a:solidFill>
              </a:rPr>
              <a:pPr/>
              <a:t>6/5/2017</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cxnSp>
        <p:nvCxnSpPr>
          <p:cNvPr id="8" name="Straight Connector 7"/>
          <p:cNvCxnSpPr/>
          <p:nvPr userDrawn="1"/>
        </p:nvCxnSpPr>
        <p:spPr>
          <a:xfrm>
            <a:off x="0" y="1690688"/>
            <a:ext cx="9144000" cy="42732"/>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282620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10DC2E-EA2E-6C4F-8562-399618E8E075}" type="datetime1">
              <a:rPr lang="en-US" smtClean="0">
                <a:solidFill>
                  <a:srgbClr val="000000">
                    <a:tint val="75000"/>
                  </a:srgbClr>
                </a:solidFill>
              </a:rPr>
              <a:pPr/>
              <a:t>6/5/2017</a:t>
            </a:fld>
            <a:endParaRPr lang="en-US" dirty="0">
              <a:solidFill>
                <a:srgbClr val="000000">
                  <a:tint val="75000"/>
                </a:srgbClr>
              </a:solidFill>
            </a:endParaRPr>
          </a:p>
        </p:txBody>
      </p:sp>
      <p:sp>
        <p:nvSpPr>
          <p:cNvPr id="8" name="Footer Placeholder 7"/>
          <p:cNvSpPr>
            <a:spLocks noGrp="1"/>
          </p:cNvSpPr>
          <p:nvPr>
            <p:ph type="ftr" sz="quarter" idx="11"/>
          </p:nvPr>
        </p:nvSpPr>
        <p:spPr/>
        <p:txBody>
          <a:bodyPr/>
          <a:lstStyle/>
          <a:p>
            <a:endParaRPr lang="en-US" dirty="0">
              <a:solidFill>
                <a:srgbClr val="000000">
                  <a:tint val="75000"/>
                </a:srgbClr>
              </a:solidFill>
            </a:endParaRPr>
          </a:p>
        </p:txBody>
      </p:sp>
      <p:sp>
        <p:nvSpPr>
          <p:cNvPr id="9" name="Slide Number Placeholder 8"/>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cxnSp>
        <p:nvCxnSpPr>
          <p:cNvPr id="10" name="Straight Connector 9"/>
          <p:cNvCxnSpPr/>
          <p:nvPr userDrawn="1"/>
        </p:nvCxnSpPr>
        <p:spPr>
          <a:xfrm>
            <a:off x="0" y="1690688"/>
            <a:ext cx="9144000" cy="42732"/>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2484670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031A44-5819-9245-86C2-19F3DC00A503}" type="datetime1">
              <a:rPr lang="en-US" smtClean="0">
                <a:solidFill>
                  <a:srgbClr val="000000">
                    <a:tint val="75000"/>
                  </a:srgbClr>
                </a:solidFill>
              </a:rPr>
              <a:pPr/>
              <a:t>6/5/2017</a:t>
            </a:fld>
            <a:endParaRPr lang="en-US" dirty="0">
              <a:solidFill>
                <a:srgbClr val="000000">
                  <a:tint val="75000"/>
                </a:srgbClr>
              </a:solidFill>
            </a:endParaRPr>
          </a:p>
        </p:txBody>
      </p:sp>
      <p:sp>
        <p:nvSpPr>
          <p:cNvPr id="4" name="Footer Placeholder 3"/>
          <p:cNvSpPr>
            <a:spLocks noGrp="1"/>
          </p:cNvSpPr>
          <p:nvPr>
            <p:ph type="ftr" sz="quarter" idx="11"/>
          </p:nvPr>
        </p:nvSpPr>
        <p:spPr/>
        <p:txBody>
          <a:bodyPr/>
          <a:lstStyle/>
          <a:p>
            <a:endParaRPr lang="en-US" dirty="0">
              <a:solidFill>
                <a:srgbClr val="000000">
                  <a:tint val="75000"/>
                </a:srgbClr>
              </a:solidFill>
            </a:endParaRPr>
          </a:p>
        </p:txBody>
      </p:sp>
      <p:sp>
        <p:nvSpPr>
          <p:cNvPr id="5" name="Slide Number Placeholder 4"/>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cxnSp>
        <p:nvCxnSpPr>
          <p:cNvPr id="6" name="Straight Connector 5"/>
          <p:cNvCxnSpPr/>
          <p:nvPr userDrawn="1"/>
        </p:nvCxnSpPr>
        <p:spPr>
          <a:xfrm>
            <a:off x="0" y="1690688"/>
            <a:ext cx="9144000" cy="42732"/>
          </a:xfrm>
          <a:prstGeom prst="line">
            <a:avLst/>
          </a:prstGeom>
          <a:ln w="22225">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350648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874BF-4325-E74D-A384-67420218A42F}" type="datetime1">
              <a:rPr lang="en-US" smtClean="0">
                <a:solidFill>
                  <a:srgbClr val="000000">
                    <a:tint val="75000"/>
                  </a:srgbClr>
                </a:solidFill>
              </a:rPr>
              <a:pPr/>
              <a:t>6/5/2017</a:t>
            </a:fld>
            <a:endParaRPr lang="en-US" dirty="0">
              <a:solidFill>
                <a:srgbClr val="000000">
                  <a:tint val="75000"/>
                </a:srgbClr>
              </a:solidFill>
            </a:endParaRPr>
          </a:p>
        </p:txBody>
      </p:sp>
      <p:sp>
        <p:nvSpPr>
          <p:cNvPr id="3" name="Footer Placeholder 2"/>
          <p:cNvSpPr>
            <a:spLocks noGrp="1"/>
          </p:cNvSpPr>
          <p:nvPr>
            <p:ph type="ftr" sz="quarter" idx="11"/>
          </p:nvPr>
        </p:nvSpPr>
        <p:spPr/>
        <p:txBody>
          <a:bodyPr/>
          <a:lstStyle/>
          <a:p>
            <a:endParaRPr lang="en-US" dirty="0">
              <a:solidFill>
                <a:srgbClr val="000000">
                  <a:tint val="75000"/>
                </a:srgbClr>
              </a:solidFill>
            </a:endParaRPr>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659938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F6B4D1-0440-B747-922A-3D091F9FE07A}" type="datetime1">
              <a:rPr lang="en-US" smtClean="0">
                <a:solidFill>
                  <a:srgbClr val="000000">
                    <a:tint val="75000"/>
                  </a:srgbClr>
                </a:solidFill>
              </a:rPr>
              <a:pPr/>
              <a:t>6/5/2017</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630905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BC4CE0-4B81-F14F-97F2-5CEA72697119}" type="datetime1">
              <a:rPr lang="en-US" smtClean="0">
                <a:solidFill>
                  <a:srgbClr val="000000">
                    <a:tint val="75000"/>
                  </a:srgbClr>
                </a:solidFill>
              </a:rPr>
              <a:pPr/>
              <a:t>6/5/2017</a:t>
            </a:fld>
            <a:endParaRPr lang="en-US" dirty="0">
              <a:solidFill>
                <a:srgbClr val="000000">
                  <a:tint val="75000"/>
                </a:srgbClr>
              </a:solidFill>
            </a:endParaRPr>
          </a:p>
        </p:txBody>
      </p:sp>
      <p:sp>
        <p:nvSpPr>
          <p:cNvPr id="6" name="Footer Placeholder 5"/>
          <p:cNvSpPr>
            <a:spLocks noGrp="1"/>
          </p:cNvSpPr>
          <p:nvPr>
            <p:ph type="ftr" sz="quarter" idx="11"/>
          </p:nvPr>
        </p:nvSpPr>
        <p:spPr/>
        <p:txBody>
          <a:bodyPr/>
          <a:lstStyle/>
          <a:p>
            <a:endParaRPr lang="en-US" dirty="0">
              <a:solidFill>
                <a:srgbClr val="000000">
                  <a:tint val="75000"/>
                </a:srgbClr>
              </a:solidFill>
            </a:endParaRPr>
          </a:p>
        </p:txBody>
      </p:sp>
      <p:sp>
        <p:nvSpPr>
          <p:cNvPr id="7" name="Slide Number Placeholder 6"/>
          <p:cNvSpPr>
            <a:spLocks noGrp="1"/>
          </p:cNvSpPr>
          <p:nvPr>
            <p:ph type="sldNum" sz="quarter" idx="12"/>
          </p:nvPr>
        </p:nvSpPr>
        <p:spPr/>
        <p:txBody>
          <a:body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62216" y="6465624"/>
            <a:ext cx="3019568" cy="146577"/>
          </a:xfrm>
          <a:prstGeom prst="rect">
            <a:avLst/>
          </a:prstGeom>
        </p:spPr>
      </p:pic>
    </p:spTree>
    <p:extLst>
      <p:ext uri="{BB962C8B-B14F-4D97-AF65-F5344CB8AC3E}">
        <p14:creationId xmlns:p14="http://schemas.microsoft.com/office/powerpoint/2010/main" val="221893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D6A2C-1E21-1D4C-86E4-63E9697AA8AC}" type="datetime1">
              <a:rPr lang="en-US" smtClean="0">
                <a:solidFill>
                  <a:srgbClr val="000000">
                    <a:tint val="75000"/>
                  </a:srgbClr>
                </a:solidFill>
              </a:rPr>
              <a:pPr/>
              <a:t>6/5/2017</a:t>
            </a:fld>
            <a:endParaRPr lang="en-US" dirty="0">
              <a:solidFill>
                <a:srgbClr val="000000">
                  <a:tint val="75000"/>
                </a:srgb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srgbClr val="000000">
                  <a:tint val="75000"/>
                </a:srgb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69489-DF73-4A76-950F-93D686310CE9}"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9845477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duotone>
              <a:prstClr val="black"/>
              <a:srgbClr val="0066A3">
                <a:tint val="45000"/>
                <a:satMod val="400000"/>
              </a:srgbClr>
            </a:duotone>
            <a:extLst>
              <a:ext uri="{28A0092B-C50C-407E-A947-70E740481C1C}">
                <a14:useLocalDpi xmlns:a14="http://schemas.microsoft.com/office/drawing/2010/main" val="0"/>
              </a:ext>
            </a:extLst>
          </a:blip>
          <a:stretch>
            <a:fillRect/>
          </a:stretch>
        </p:blipFill>
        <p:spPr>
          <a:xfrm>
            <a:off x="0" y="1292882"/>
            <a:ext cx="9144000" cy="3886200"/>
          </a:xfrm>
          <a:prstGeom prst="rect">
            <a:avLst/>
          </a:prstGeom>
        </p:spPr>
      </p:pic>
      <p:sp>
        <p:nvSpPr>
          <p:cNvPr id="2" name="Title 1"/>
          <p:cNvSpPr>
            <a:spLocks noGrp="1"/>
          </p:cNvSpPr>
          <p:nvPr>
            <p:ph type="ctrTitle"/>
          </p:nvPr>
        </p:nvSpPr>
        <p:spPr>
          <a:xfrm>
            <a:off x="417785" y="1292883"/>
            <a:ext cx="7901967" cy="1089710"/>
          </a:xfrm>
        </p:spPr>
        <p:txBody>
          <a:bodyPr>
            <a:normAutofit fontScale="90000"/>
          </a:bodyPr>
          <a:lstStyle/>
          <a:p>
            <a:r>
              <a:rPr lang="en-US" dirty="0"/>
              <a:t>Report to the </a:t>
            </a:r>
            <a:r>
              <a:rPr lang="en-US" dirty="0" smtClean="0"/>
              <a:t>Citizens </a:t>
            </a:r>
            <a:r>
              <a:rPr lang="en-US" dirty="0" smtClean="0"/>
              <a:t>Blue </a:t>
            </a:r>
            <a:r>
              <a:rPr lang="en-US" dirty="0"/>
              <a:t>Ribbon Committee on JPS Health Network Long Range Planning</a:t>
            </a:r>
          </a:p>
        </p:txBody>
      </p:sp>
      <p:sp>
        <p:nvSpPr>
          <p:cNvPr id="3" name="Subtitle 2"/>
          <p:cNvSpPr>
            <a:spLocks noGrp="1"/>
          </p:cNvSpPr>
          <p:nvPr>
            <p:ph type="subTitle" idx="1"/>
          </p:nvPr>
        </p:nvSpPr>
        <p:spPr>
          <a:xfrm>
            <a:off x="400093" y="2382593"/>
            <a:ext cx="3903893" cy="2627289"/>
          </a:xfrm>
        </p:spPr>
        <p:txBody>
          <a:bodyPr>
            <a:normAutofit fontScale="92500" lnSpcReduction="10000"/>
          </a:bodyPr>
          <a:lstStyle/>
          <a:p>
            <a:endParaRPr lang="en-US" dirty="0" smtClean="0">
              <a:solidFill>
                <a:srgbClr val="552733"/>
              </a:solidFill>
            </a:endParaRPr>
          </a:p>
          <a:p>
            <a:r>
              <a:rPr lang="en-US" sz="3800" dirty="0" smtClean="0">
                <a:solidFill>
                  <a:srgbClr val="552733"/>
                </a:solidFill>
              </a:rPr>
              <a:t>Overall Recommendations</a:t>
            </a:r>
            <a:endParaRPr lang="en-US" sz="3800" dirty="0">
              <a:solidFill>
                <a:srgbClr val="552733"/>
              </a:solidFill>
            </a:endParaRPr>
          </a:p>
          <a:p>
            <a:r>
              <a:rPr lang="en-US" sz="3600" dirty="0" smtClean="0">
                <a:solidFill>
                  <a:srgbClr val="552733"/>
                </a:solidFill>
              </a:rPr>
              <a:t>June 6, 2017</a:t>
            </a:r>
          </a:p>
          <a:p>
            <a:r>
              <a:rPr lang="en-US" dirty="0" smtClean="0">
                <a:solidFill>
                  <a:srgbClr val="552733"/>
                </a:solidFill>
              </a:rPr>
              <a:t>Greg Vachon, MD, MPH, Principal</a:t>
            </a:r>
          </a:p>
          <a:p>
            <a:r>
              <a:rPr lang="en-US" dirty="0" smtClean="0">
                <a:solidFill>
                  <a:srgbClr val="552733"/>
                </a:solidFill>
              </a:rPr>
              <a:t>Lori Weiselberg, MPH, Principal</a:t>
            </a:r>
          </a:p>
          <a:p>
            <a:endParaRPr lang="en-US" dirty="0">
              <a:solidFill>
                <a:srgbClr val="552733"/>
              </a:solidFill>
            </a:endParaRPr>
          </a:p>
          <a:p>
            <a:endParaRPr lang="en-US" dirty="0">
              <a:solidFill>
                <a:srgbClr val="552733"/>
              </a:solidFill>
            </a:endParaRPr>
          </a:p>
          <a:p>
            <a:endParaRPr lang="en-US" dirty="0">
              <a:solidFill>
                <a:srgbClr val="552733"/>
              </a:solidFill>
            </a:endParaRPr>
          </a:p>
        </p:txBody>
      </p:sp>
    </p:spTree>
    <p:extLst>
      <p:ext uri="{BB962C8B-B14F-4D97-AF65-F5344CB8AC3E}">
        <p14:creationId xmlns:p14="http://schemas.microsoft.com/office/powerpoint/2010/main" val="122056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position for value-based reimbursement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Other key priorities include preparing JPS, as an integrated health system, for value-based reimbursement and risk-based managed care in part </a:t>
            </a:r>
            <a:r>
              <a:rPr lang="en-US" dirty="0" smtClean="0"/>
              <a:t>by:</a:t>
            </a:r>
          </a:p>
          <a:p>
            <a:pPr lvl="1">
              <a:buFont typeface="Wingdings" panose="05000000000000000000" pitchFamily="2" charset="2"/>
              <a:buChar char="§"/>
            </a:pPr>
            <a:r>
              <a:rPr lang="en-US" sz="2800" dirty="0" smtClean="0"/>
              <a:t>optimizing primary care patient panels, and</a:t>
            </a:r>
            <a:endParaRPr lang="en-US" sz="2800" dirty="0"/>
          </a:p>
          <a:p>
            <a:pPr lvl="1">
              <a:buFont typeface="Wingdings" panose="05000000000000000000" pitchFamily="2" charset="2"/>
              <a:buChar char="§"/>
            </a:pPr>
            <a:r>
              <a:rPr lang="en-US" sz="2800" dirty="0" smtClean="0"/>
              <a:t>using </a:t>
            </a:r>
            <a:r>
              <a:rPr lang="en-US" sz="2800" dirty="0"/>
              <a:t>information technologies and data analytics for population health </a:t>
            </a:r>
            <a:r>
              <a:rPr lang="en-US" sz="2800" dirty="0" smtClean="0"/>
              <a:t>management </a:t>
            </a:r>
            <a:r>
              <a:rPr lang="en-US" sz="2800" dirty="0"/>
              <a:t>and for identifying and enrolling high-risk patients in a robust care management program. </a:t>
            </a:r>
          </a:p>
          <a:p>
            <a:pPr marL="0" indent="0">
              <a:buNone/>
            </a:pP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10</a:t>
            </a:fld>
            <a:endParaRPr lang="en-US" dirty="0">
              <a:solidFill>
                <a:srgbClr val="000000">
                  <a:tint val="75000"/>
                </a:srgbClr>
              </a:solidFill>
            </a:endParaRPr>
          </a:p>
        </p:txBody>
      </p:sp>
    </p:spTree>
    <p:extLst>
      <p:ext uri="{BB962C8B-B14F-4D97-AF65-F5344CB8AC3E}">
        <p14:creationId xmlns:p14="http://schemas.microsoft.com/office/powerpoint/2010/main" val="306424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service line developments</a:t>
            </a:r>
            <a:endParaRPr lang="en-US" dirty="0"/>
          </a:p>
        </p:txBody>
      </p:sp>
      <p:sp>
        <p:nvSpPr>
          <p:cNvPr id="3" name="Content Placeholder 2"/>
          <p:cNvSpPr>
            <a:spLocks noGrp="1"/>
          </p:cNvSpPr>
          <p:nvPr>
            <p:ph idx="1"/>
          </p:nvPr>
        </p:nvSpPr>
        <p:spPr>
          <a:xfrm>
            <a:off x="628650" y="1203325"/>
            <a:ext cx="7886700" cy="4450500"/>
          </a:xfrm>
        </p:spPr>
        <p:txBody>
          <a:bodyPr>
            <a:normAutofit/>
          </a:bodyPr>
          <a:lstStyle/>
          <a:p>
            <a:pPr>
              <a:buFont typeface="Wingdings" panose="05000000000000000000" pitchFamily="2" charset="2"/>
              <a:buChar char="§"/>
            </a:pPr>
            <a:r>
              <a:rPr lang="en-US" dirty="0"/>
              <a:t>A clear need in the community </a:t>
            </a:r>
            <a:r>
              <a:rPr lang="en-US" dirty="0" smtClean="0"/>
              <a:t>as a whole is </a:t>
            </a:r>
            <a:r>
              <a:rPr lang="en-US" dirty="0"/>
              <a:t>behavioral health </a:t>
            </a:r>
            <a:r>
              <a:rPr lang="en-US" dirty="0" smtClean="0"/>
              <a:t>capacity; JPS </a:t>
            </a:r>
            <a:r>
              <a:rPr lang="en-US" dirty="0"/>
              <a:t>is well positioned to lead the development of a county-wide behavioral health system of care with a focus on expanding prevention and wellness programming, and outpatient services. </a:t>
            </a:r>
            <a:endParaRPr lang="en-US" dirty="0" smtClean="0"/>
          </a:p>
          <a:p>
            <a:pPr marL="0" indent="0">
              <a:buNone/>
            </a:pPr>
            <a:endParaRPr lang="en-US" dirty="0" smtClean="0"/>
          </a:p>
          <a:p>
            <a:pPr>
              <a:buFont typeface="Wingdings" panose="05000000000000000000" pitchFamily="2" charset="2"/>
              <a:buChar char="§"/>
            </a:pPr>
            <a:r>
              <a:rPr lang="en-US" dirty="0" smtClean="0"/>
              <a:t>HMA </a:t>
            </a:r>
            <a:r>
              <a:rPr lang="en-US" dirty="0"/>
              <a:t>also recommends JPS designate cancer care and geriatrics as high priority service line </a:t>
            </a:r>
            <a:r>
              <a:rPr lang="en-US" dirty="0" smtClean="0"/>
              <a:t>developments</a:t>
            </a:r>
            <a:r>
              <a:rPr lang="en-US" dirty="0"/>
              <a:t> </a:t>
            </a:r>
            <a:r>
              <a:rPr lang="en-US" dirty="0" smtClean="0"/>
              <a:t>supported by appropriate facilities.</a:t>
            </a: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11</a:t>
            </a:fld>
            <a:endParaRPr lang="en-US" dirty="0">
              <a:solidFill>
                <a:srgbClr val="000000">
                  <a:tint val="75000"/>
                </a:srgbClr>
              </a:solidFill>
            </a:endParaRPr>
          </a:p>
        </p:txBody>
      </p:sp>
    </p:spTree>
    <p:extLst>
      <p:ext uri="{BB962C8B-B14F-4D97-AF65-F5344CB8AC3E}">
        <p14:creationId xmlns:p14="http://schemas.microsoft.com/office/powerpoint/2010/main" val="3071521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promoting health</a:t>
            </a:r>
            <a:endParaRPr lang="en-US" dirty="0"/>
          </a:p>
        </p:txBody>
      </p:sp>
      <p:sp>
        <p:nvSpPr>
          <p:cNvPr id="3" name="Content Placeholder 2"/>
          <p:cNvSpPr>
            <a:spLocks noGrp="1"/>
          </p:cNvSpPr>
          <p:nvPr>
            <p:ph idx="1"/>
          </p:nvPr>
        </p:nvSpPr>
        <p:spPr>
          <a:xfrm>
            <a:off x="628650" y="1203324"/>
            <a:ext cx="7886700" cy="4720957"/>
          </a:xfrm>
        </p:spPr>
        <p:txBody>
          <a:bodyPr>
            <a:normAutofit/>
          </a:bodyPr>
          <a:lstStyle/>
          <a:p>
            <a:pPr>
              <a:buFont typeface="Wingdings" panose="05000000000000000000" pitchFamily="2" charset="2"/>
              <a:buChar char="§"/>
            </a:pPr>
            <a:r>
              <a:rPr lang="en-US" dirty="0"/>
              <a:t>Hospital systems are shifting from focusing solely on “sick care” to promoting health. </a:t>
            </a:r>
            <a:endParaRPr lang="en-US" dirty="0" smtClean="0"/>
          </a:p>
          <a:p>
            <a:pPr>
              <a:buFont typeface="Wingdings" panose="05000000000000000000" pitchFamily="2" charset="2"/>
              <a:buChar char="§"/>
            </a:pPr>
            <a:r>
              <a:rPr lang="en-US" dirty="0" smtClean="0"/>
              <a:t>HMA </a:t>
            </a:r>
            <a:r>
              <a:rPr lang="en-US" dirty="0"/>
              <a:t>encourages JPS to continue to build and strengthen partnerships with diverse communities, public health and social service organizations, as well as other hospital systems to increase efforts </a:t>
            </a:r>
            <a:r>
              <a:rPr lang="en-US" dirty="0" smtClean="0"/>
              <a:t>in:</a:t>
            </a:r>
          </a:p>
          <a:p>
            <a:pPr lvl="1">
              <a:buFont typeface="Wingdings" panose="05000000000000000000" pitchFamily="2" charset="2"/>
              <a:buChar char="§"/>
            </a:pPr>
            <a:r>
              <a:rPr lang="en-US" sz="2800" dirty="0" smtClean="0"/>
              <a:t>disease prevention, </a:t>
            </a:r>
            <a:r>
              <a:rPr lang="en-US" sz="2800" dirty="0"/>
              <a:t>and </a:t>
            </a:r>
            <a:endParaRPr lang="en-US" sz="2800" dirty="0" smtClean="0"/>
          </a:p>
          <a:p>
            <a:pPr lvl="1">
              <a:buFont typeface="Wingdings" panose="05000000000000000000" pitchFamily="2" charset="2"/>
              <a:buChar char="§"/>
            </a:pPr>
            <a:r>
              <a:rPr lang="en-US" sz="2800" dirty="0" smtClean="0"/>
              <a:t>address </a:t>
            </a:r>
            <a:r>
              <a:rPr lang="en-US" sz="2800" dirty="0"/>
              <a:t>social determinants of health -- through health policy and other means -- including public transit to improve access to its services.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12</a:t>
            </a:fld>
            <a:endParaRPr lang="en-US" dirty="0">
              <a:solidFill>
                <a:srgbClr val="000000">
                  <a:tint val="75000"/>
                </a:srgbClr>
              </a:solidFill>
            </a:endParaRPr>
          </a:p>
        </p:txBody>
      </p:sp>
    </p:spTree>
    <p:extLst>
      <p:ext uri="{BB962C8B-B14F-4D97-AF65-F5344CB8AC3E}">
        <p14:creationId xmlns:p14="http://schemas.microsoft.com/office/powerpoint/2010/main" val="3479679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r>
              <a:rPr lang="en-US" dirty="0" err="1" smtClean="0"/>
              <a:t>Payor</a:t>
            </a:r>
            <a:r>
              <a:rPr lang="en-US" dirty="0" smtClean="0"/>
              <a:t> Mix</a:t>
            </a:r>
            <a:endParaRPr lang="en-US" dirty="0"/>
          </a:p>
        </p:txBody>
      </p:sp>
      <p:sp>
        <p:nvSpPr>
          <p:cNvPr id="3" name="Content Placeholder 2"/>
          <p:cNvSpPr>
            <a:spLocks noGrp="1"/>
          </p:cNvSpPr>
          <p:nvPr>
            <p:ph idx="1"/>
          </p:nvPr>
        </p:nvSpPr>
        <p:spPr>
          <a:xfrm>
            <a:off x="628650" y="1203325"/>
            <a:ext cx="7886700" cy="4746714"/>
          </a:xfrm>
        </p:spPr>
        <p:txBody>
          <a:bodyPr>
            <a:normAutofit fontScale="85000" lnSpcReduction="10000"/>
          </a:bodyPr>
          <a:lstStyle/>
          <a:p>
            <a:pPr>
              <a:buFont typeface="Wingdings" panose="05000000000000000000" pitchFamily="2" charset="2"/>
              <a:buChar char="§"/>
            </a:pPr>
            <a:r>
              <a:rPr lang="en-US" dirty="0"/>
              <a:t>JPS serves a large proportion of individuals that are low-income, uninsured, and covered by Medicaid</a:t>
            </a:r>
            <a:r>
              <a:rPr lang="en-US" dirty="0" smtClean="0"/>
              <a:t>.</a:t>
            </a:r>
          </a:p>
          <a:p>
            <a:pPr lvl="1">
              <a:buFont typeface="Wingdings" panose="05000000000000000000" pitchFamily="2" charset="2"/>
              <a:buChar char="§"/>
            </a:pPr>
            <a:r>
              <a:rPr lang="en-US" dirty="0" smtClean="0"/>
              <a:t>Market </a:t>
            </a:r>
            <a:r>
              <a:rPr lang="en-US" dirty="0"/>
              <a:t>share for </a:t>
            </a:r>
            <a:r>
              <a:rPr lang="en-US" dirty="0" smtClean="0"/>
              <a:t>Medicaid/Uninsured </a:t>
            </a:r>
            <a:r>
              <a:rPr lang="en-US" dirty="0"/>
              <a:t>discharges combined is 55</a:t>
            </a:r>
            <a:r>
              <a:rPr lang="en-US" dirty="0" smtClean="0"/>
              <a:t>%</a:t>
            </a:r>
          </a:p>
          <a:p>
            <a:pPr lvl="1">
              <a:buFont typeface="Wingdings" panose="05000000000000000000" pitchFamily="2" charset="2"/>
              <a:buChar char="§"/>
            </a:pPr>
            <a:r>
              <a:rPr lang="en-US" dirty="0" smtClean="0"/>
              <a:t>Only </a:t>
            </a:r>
            <a:r>
              <a:rPr lang="en-US" dirty="0"/>
              <a:t>13.7% c</a:t>
            </a:r>
            <a:r>
              <a:rPr lang="en-US" dirty="0" smtClean="0"/>
              <a:t>ommercially insured and </a:t>
            </a:r>
            <a:r>
              <a:rPr lang="en-US" dirty="0"/>
              <a:t>6.1% </a:t>
            </a:r>
            <a:r>
              <a:rPr lang="en-US" dirty="0" smtClean="0"/>
              <a:t>Medicare discharges</a:t>
            </a:r>
          </a:p>
          <a:p>
            <a:pPr>
              <a:buFont typeface="Wingdings" panose="05000000000000000000" pitchFamily="2" charset="2"/>
              <a:buChar char="§"/>
            </a:pPr>
            <a:r>
              <a:rPr lang="en-US" dirty="0" smtClean="0"/>
              <a:t>JPS </a:t>
            </a:r>
            <a:r>
              <a:rPr lang="en-US" dirty="0"/>
              <a:t>has three major revenue streams: </a:t>
            </a:r>
            <a:endParaRPr lang="en-US" dirty="0" smtClean="0"/>
          </a:p>
          <a:p>
            <a:pPr lvl="1">
              <a:buFont typeface="Wingdings" panose="05000000000000000000" pitchFamily="2" charset="2"/>
              <a:buChar char="§"/>
            </a:pPr>
            <a:r>
              <a:rPr lang="en-US" dirty="0" smtClean="0"/>
              <a:t>Net </a:t>
            </a:r>
            <a:r>
              <a:rPr lang="en-US" dirty="0"/>
              <a:t>Patient Service Revenues (NPSR</a:t>
            </a:r>
            <a:r>
              <a:rPr lang="en-US" dirty="0" smtClean="0"/>
              <a:t>): 43.7% </a:t>
            </a:r>
          </a:p>
          <a:p>
            <a:pPr lvl="1">
              <a:buFont typeface="Wingdings" panose="05000000000000000000" pitchFamily="2" charset="2"/>
              <a:buChar char="§"/>
            </a:pPr>
            <a:r>
              <a:rPr lang="en-US" dirty="0" smtClean="0"/>
              <a:t>Property </a:t>
            </a:r>
            <a:r>
              <a:rPr lang="en-US" dirty="0"/>
              <a:t>Tax Revenue: 37.9</a:t>
            </a:r>
            <a:r>
              <a:rPr lang="en-US" dirty="0" smtClean="0"/>
              <a:t>%</a:t>
            </a:r>
          </a:p>
          <a:p>
            <a:pPr lvl="1">
              <a:buFont typeface="Wingdings" panose="05000000000000000000" pitchFamily="2" charset="2"/>
              <a:buChar char="§"/>
            </a:pPr>
            <a:r>
              <a:rPr lang="en-US" dirty="0" smtClean="0"/>
              <a:t>Supplemental </a:t>
            </a:r>
            <a:r>
              <a:rPr lang="en-US" dirty="0"/>
              <a:t>Medicaid Funding: 18.4</a:t>
            </a:r>
            <a:r>
              <a:rPr lang="en-US" dirty="0" smtClean="0"/>
              <a:t>%</a:t>
            </a:r>
          </a:p>
          <a:p>
            <a:pPr>
              <a:buFont typeface="Wingdings" panose="05000000000000000000" pitchFamily="2" charset="2"/>
              <a:buChar char="§"/>
            </a:pPr>
            <a:r>
              <a:rPr lang="en-US" dirty="0" smtClean="0"/>
              <a:t>The </a:t>
            </a:r>
            <a:r>
              <a:rPr lang="en-US" dirty="0"/>
              <a:t>long-term </a:t>
            </a:r>
            <a:r>
              <a:rPr lang="en-US" dirty="0" smtClean="0"/>
              <a:t>financial health of JPS Health Network would </a:t>
            </a:r>
            <a:r>
              <a:rPr lang="en-US" dirty="0"/>
              <a:t>be much improved if it were to increase its market share of Medicare, Exchange, and private sector revenues. </a:t>
            </a:r>
            <a:endParaRPr lang="en-US" dirty="0" smtClean="0"/>
          </a:p>
          <a:p>
            <a:pPr>
              <a:buFont typeface="Wingdings" panose="05000000000000000000" pitchFamily="2" charset="2"/>
              <a:buChar char="§"/>
            </a:pPr>
            <a:r>
              <a:rPr lang="en-US" dirty="0" smtClean="0"/>
              <a:t>This </a:t>
            </a:r>
            <a:r>
              <a:rPr lang="en-US" dirty="0"/>
              <a:t>would allow JPS to develop and sustain a patient-based revenue flow that is </a:t>
            </a:r>
            <a:r>
              <a:rPr lang="en-US" dirty="0" smtClean="0"/>
              <a:t>less </a:t>
            </a:r>
            <a:r>
              <a:rPr lang="en-US" dirty="0"/>
              <a:t>dependent upon </a:t>
            </a:r>
            <a:r>
              <a:rPr lang="en-US" dirty="0" smtClean="0"/>
              <a:t>on </a:t>
            </a:r>
            <a:r>
              <a:rPr lang="en-US" dirty="0"/>
              <a:t>property taxes or </a:t>
            </a:r>
            <a:r>
              <a:rPr lang="en-US" dirty="0" smtClean="0"/>
              <a:t>on increasing </a:t>
            </a:r>
            <a:r>
              <a:rPr lang="en-US" dirty="0"/>
              <a:t>Medicaid supplemental funding. </a:t>
            </a:r>
            <a:endParaRPr lang="en-US" dirty="0" smtClean="0"/>
          </a:p>
          <a:p>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13</a:t>
            </a:fld>
            <a:endParaRPr lang="en-US" dirty="0">
              <a:solidFill>
                <a:srgbClr val="000000">
                  <a:tint val="75000"/>
                </a:srgbClr>
              </a:solidFill>
            </a:endParaRPr>
          </a:p>
        </p:txBody>
      </p:sp>
    </p:spTree>
    <p:extLst>
      <p:ext uri="{BB962C8B-B14F-4D97-AF65-F5344CB8AC3E}">
        <p14:creationId xmlns:p14="http://schemas.microsoft.com/office/powerpoint/2010/main" val="15458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Facilities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Finally, </a:t>
            </a:r>
            <a:r>
              <a:rPr lang="en-US" dirty="0" smtClean="0"/>
              <a:t>facilities that meet today’s standards will </a:t>
            </a:r>
            <a:r>
              <a:rPr lang="en-US" dirty="0"/>
              <a:t>result </a:t>
            </a:r>
            <a:r>
              <a:rPr lang="en-US" dirty="0" smtClean="0"/>
              <a:t>not only in operational efficiencies, but an improved patient care environment allowing </a:t>
            </a:r>
            <a:r>
              <a:rPr lang="en-US" dirty="0"/>
              <a:t>JPS to better serve </a:t>
            </a:r>
            <a:r>
              <a:rPr lang="en-US" dirty="0" smtClean="0"/>
              <a:t>the County’s residents now and in the future.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14</a:t>
            </a:fld>
            <a:endParaRPr lang="en-US" dirty="0">
              <a:solidFill>
                <a:srgbClr val="000000">
                  <a:tint val="75000"/>
                </a:srgbClr>
              </a:solidFill>
            </a:endParaRPr>
          </a:p>
        </p:txBody>
      </p:sp>
    </p:spTree>
    <p:extLst>
      <p:ext uri="{BB962C8B-B14F-4D97-AF65-F5344CB8AC3E}">
        <p14:creationId xmlns:p14="http://schemas.microsoft.com/office/powerpoint/2010/main" val="2657163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Question and Answer</a:t>
            </a:r>
          </a:p>
          <a:p>
            <a:pPr>
              <a:buFont typeface="Wingdings" panose="05000000000000000000" pitchFamily="2" charset="2"/>
              <a:buChar char="§"/>
            </a:pPr>
            <a:r>
              <a:rPr lang="en-US" dirty="0" smtClean="0"/>
              <a:t>Discussion</a:t>
            </a: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15</a:t>
            </a:fld>
            <a:endParaRPr lang="en-US" dirty="0">
              <a:solidFill>
                <a:srgbClr val="000000">
                  <a:tint val="75000"/>
                </a:srgbClr>
              </a:solidFill>
            </a:endParaRPr>
          </a:p>
        </p:txBody>
      </p:sp>
    </p:spTree>
    <p:extLst>
      <p:ext uri="{BB962C8B-B14F-4D97-AF65-F5344CB8AC3E}">
        <p14:creationId xmlns:p14="http://schemas.microsoft.com/office/powerpoint/2010/main" val="330570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28650" y="1203324"/>
            <a:ext cx="7886700" cy="4695199"/>
          </a:xfrm>
        </p:spPr>
        <p:txBody>
          <a:bodyPr>
            <a:normAutofit fontScale="92500" lnSpcReduction="20000"/>
          </a:bodyPr>
          <a:lstStyle/>
          <a:p>
            <a:pPr>
              <a:buFont typeface="Wingdings" panose="05000000000000000000" pitchFamily="2" charset="2"/>
              <a:buChar char="§"/>
            </a:pPr>
            <a:r>
              <a:rPr lang="en-US" dirty="0"/>
              <a:t>In August 2016, the Tarrant County Commissioners Court contracted with </a:t>
            </a:r>
            <a:r>
              <a:rPr lang="en-US" dirty="0" smtClean="0"/>
              <a:t>HMA </a:t>
            </a:r>
            <a:r>
              <a:rPr lang="en-US" dirty="0"/>
              <a:t>to develop a “Long Range Planning and Analysis for the Tarrant County </a:t>
            </a:r>
            <a:r>
              <a:rPr lang="en-US" dirty="0" smtClean="0"/>
              <a:t>Hospital District </a:t>
            </a:r>
            <a:r>
              <a:rPr lang="en-US" dirty="0"/>
              <a:t>d/b/a JPS Health Network</a:t>
            </a:r>
            <a:r>
              <a:rPr lang="en-US" dirty="0" smtClean="0"/>
              <a:t>.”</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The </a:t>
            </a:r>
            <a:r>
              <a:rPr lang="en-US" dirty="0"/>
              <a:t>charter established for HMA’s </a:t>
            </a:r>
            <a:r>
              <a:rPr lang="en-US" dirty="0" smtClean="0"/>
              <a:t>work: </a:t>
            </a:r>
            <a:endParaRPr lang="en-US" i="1" dirty="0"/>
          </a:p>
          <a:p>
            <a:pPr marL="0" indent="0">
              <a:buNone/>
            </a:pPr>
            <a:r>
              <a:rPr lang="en-US" i="1" dirty="0" smtClean="0"/>
              <a:t>	“Tarrant </a:t>
            </a:r>
            <a:r>
              <a:rPr lang="en-US" i="1" dirty="0"/>
              <a:t>County, with the assistance of JPS Health </a:t>
            </a:r>
            <a:r>
              <a:rPr lang="en-US" i="1" dirty="0" smtClean="0"/>
              <a:t>	Network</a:t>
            </a:r>
            <a:r>
              <a:rPr lang="en-US" i="1" dirty="0"/>
              <a:t>, is looking into the future </a:t>
            </a:r>
            <a:r>
              <a:rPr lang="en-US" i="1" dirty="0" smtClean="0"/>
              <a:t>to anticipate 	changes </a:t>
            </a:r>
            <a:r>
              <a:rPr lang="en-US" i="1" dirty="0"/>
              <a:t>in population demographics/growth, </a:t>
            </a:r>
            <a:r>
              <a:rPr lang="en-US" i="1" dirty="0" smtClean="0"/>
              <a:t>	technology </a:t>
            </a:r>
            <a:r>
              <a:rPr lang="en-US" i="1" dirty="0"/>
              <a:t>and how we </a:t>
            </a:r>
            <a:r>
              <a:rPr lang="en-US" i="1" dirty="0" smtClean="0"/>
              <a:t>provide healthcare 	services</a:t>
            </a:r>
            <a:r>
              <a:rPr lang="en-US" i="1" dirty="0"/>
              <a:t>. </a:t>
            </a:r>
            <a:r>
              <a:rPr lang="en-US" i="1" dirty="0" smtClean="0"/>
              <a:t>With </a:t>
            </a:r>
            <a:r>
              <a:rPr lang="en-US" i="1" dirty="0"/>
              <a:t>this information, the Tarrant County </a:t>
            </a:r>
            <a:r>
              <a:rPr lang="en-US" i="1" dirty="0" smtClean="0"/>
              <a:t>	Commissioners </a:t>
            </a:r>
            <a:r>
              <a:rPr lang="en-US" i="1" dirty="0"/>
              <a:t>Court </a:t>
            </a:r>
            <a:r>
              <a:rPr lang="en-US" i="1" dirty="0" smtClean="0"/>
              <a:t>will be </a:t>
            </a:r>
            <a:r>
              <a:rPr lang="en-US" i="1" dirty="0"/>
              <a:t>able to make </a:t>
            </a:r>
            <a:r>
              <a:rPr lang="en-US" i="1" dirty="0" smtClean="0"/>
              <a:t>	informed decisions </a:t>
            </a:r>
            <a:r>
              <a:rPr lang="en-US" i="1" dirty="0"/>
              <a:t>to improve the health status of </a:t>
            </a:r>
            <a:r>
              <a:rPr lang="en-US" i="1" dirty="0" smtClean="0"/>
              <a:t>	the </a:t>
            </a:r>
            <a:r>
              <a:rPr lang="en-US" i="1" dirty="0"/>
              <a:t>County.”</a:t>
            </a: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2</a:t>
            </a:fld>
            <a:endParaRPr lang="en-US" dirty="0">
              <a:solidFill>
                <a:srgbClr val="000000">
                  <a:tint val="75000"/>
                </a:srgbClr>
              </a:solidFill>
            </a:endParaRPr>
          </a:p>
        </p:txBody>
      </p:sp>
    </p:spTree>
    <p:extLst>
      <p:ext uri="{BB962C8B-B14F-4D97-AF65-F5344CB8AC3E}">
        <p14:creationId xmlns:p14="http://schemas.microsoft.com/office/powerpoint/2010/main" val="2691108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HMA Approach</a:t>
            </a:r>
            <a:endParaRPr lang="en-US" dirty="0"/>
          </a:p>
        </p:txBody>
      </p:sp>
      <p:sp>
        <p:nvSpPr>
          <p:cNvPr id="3" name="Content Placeholder 2"/>
          <p:cNvSpPr>
            <a:spLocks noGrp="1"/>
          </p:cNvSpPr>
          <p:nvPr>
            <p:ph idx="1"/>
          </p:nvPr>
        </p:nvSpPr>
        <p:spPr>
          <a:xfrm>
            <a:off x="628650" y="1203325"/>
            <a:ext cx="7886700" cy="4914140"/>
          </a:xfrm>
        </p:spPr>
        <p:txBody>
          <a:bodyPr>
            <a:normAutofit fontScale="77500" lnSpcReduction="20000"/>
          </a:bodyPr>
          <a:lstStyle/>
          <a:p>
            <a:pPr>
              <a:buFont typeface="Wingdings" panose="05000000000000000000" pitchFamily="2" charset="2"/>
              <a:buChar char="§"/>
            </a:pPr>
            <a:r>
              <a:rPr lang="en-US" sz="3600" dirty="0"/>
              <a:t>HMA conducted research, engaged stakeholders, developed findings, and provided </a:t>
            </a:r>
            <a:r>
              <a:rPr lang="en-US" sz="3600" dirty="0" smtClean="0"/>
              <a:t>recommendations for </a:t>
            </a:r>
            <a:r>
              <a:rPr lang="en-US" sz="3600" dirty="0"/>
              <a:t>action organized in </a:t>
            </a:r>
            <a:r>
              <a:rPr lang="en-US" sz="3600" dirty="0" smtClean="0"/>
              <a:t>several focus </a:t>
            </a:r>
            <a:r>
              <a:rPr lang="en-US" sz="3600" dirty="0"/>
              <a:t>areas that form the chapters of this </a:t>
            </a:r>
            <a:r>
              <a:rPr lang="en-US" sz="3600" dirty="0" smtClean="0"/>
              <a:t>report:</a:t>
            </a:r>
          </a:p>
          <a:p>
            <a:pPr marL="0" indent="0">
              <a:buNone/>
            </a:pPr>
            <a:endParaRPr lang="en-US" sz="3000" dirty="0" smtClean="0"/>
          </a:p>
          <a:p>
            <a:pPr marL="514350" indent="-514350">
              <a:buAutoNum type="arabicPeriod"/>
            </a:pPr>
            <a:r>
              <a:rPr lang="en-US" sz="2600" dirty="0" smtClean="0"/>
              <a:t>Voices </a:t>
            </a:r>
            <a:r>
              <a:rPr lang="en-US" sz="2600" dirty="0"/>
              <a:t>of the Community: Stakeholder Engagement </a:t>
            </a:r>
            <a:r>
              <a:rPr lang="en-US" sz="2600" dirty="0" smtClean="0"/>
              <a:t>Process</a:t>
            </a:r>
          </a:p>
          <a:p>
            <a:pPr marL="514350" indent="-514350">
              <a:buAutoNum type="arabicPeriod"/>
            </a:pPr>
            <a:r>
              <a:rPr lang="en-US" sz="2600" dirty="0" smtClean="0"/>
              <a:t>Macro </a:t>
            </a:r>
            <a:r>
              <a:rPr lang="en-US" sz="2600" dirty="0"/>
              <a:t>Trends in United States Health Care </a:t>
            </a:r>
            <a:r>
              <a:rPr lang="en-US" sz="2600" dirty="0" smtClean="0"/>
              <a:t>Delivery</a:t>
            </a:r>
          </a:p>
          <a:p>
            <a:pPr marL="514350" indent="-514350">
              <a:buAutoNum type="arabicPeriod"/>
            </a:pPr>
            <a:r>
              <a:rPr lang="en-US" sz="2600" dirty="0" smtClean="0"/>
              <a:t>Community </a:t>
            </a:r>
            <a:r>
              <a:rPr lang="en-US" sz="2600" dirty="0"/>
              <a:t>Health Needs </a:t>
            </a:r>
            <a:r>
              <a:rPr lang="en-US" sz="2600" dirty="0" smtClean="0"/>
              <a:t>Assessment</a:t>
            </a:r>
          </a:p>
          <a:p>
            <a:pPr marL="514350" indent="-514350">
              <a:buAutoNum type="arabicPeriod"/>
            </a:pPr>
            <a:r>
              <a:rPr lang="en-US" sz="2600" dirty="0" smtClean="0"/>
              <a:t>System </a:t>
            </a:r>
            <a:r>
              <a:rPr lang="en-US" sz="2600" dirty="0"/>
              <a:t>Capacity and Population </a:t>
            </a:r>
            <a:r>
              <a:rPr lang="en-US" sz="2600" dirty="0" smtClean="0"/>
              <a:t>Needs</a:t>
            </a:r>
          </a:p>
          <a:p>
            <a:pPr marL="514350" indent="-514350">
              <a:buAutoNum type="arabicPeriod"/>
            </a:pPr>
            <a:r>
              <a:rPr lang="en-US" sz="2600" dirty="0" smtClean="0"/>
              <a:t>Market </a:t>
            </a:r>
            <a:r>
              <a:rPr lang="en-US" sz="2600" dirty="0"/>
              <a:t>Assessment: Medical Staff and Medical </a:t>
            </a:r>
            <a:r>
              <a:rPr lang="en-US" sz="2600" dirty="0" smtClean="0"/>
              <a:t>Education</a:t>
            </a:r>
          </a:p>
          <a:p>
            <a:pPr marL="514350" indent="-514350">
              <a:buAutoNum type="arabicPeriod"/>
            </a:pPr>
            <a:r>
              <a:rPr lang="en-US" sz="2600" dirty="0" smtClean="0"/>
              <a:t>JPS </a:t>
            </a:r>
            <a:r>
              <a:rPr lang="en-US" sz="2600" dirty="0"/>
              <a:t>Delivery System including major service lines, JPS strategic </a:t>
            </a:r>
            <a:r>
              <a:rPr lang="en-US" sz="2600" dirty="0" smtClean="0"/>
              <a:t>plans</a:t>
            </a:r>
            <a:endParaRPr lang="en-US" sz="2600" dirty="0"/>
          </a:p>
          <a:p>
            <a:pPr marL="514350" indent="-514350">
              <a:buAutoNum type="arabicPeriod"/>
            </a:pPr>
            <a:r>
              <a:rPr lang="en-US" sz="2600" dirty="0" smtClean="0"/>
              <a:t>Tarrant </a:t>
            </a:r>
            <a:r>
              <a:rPr lang="en-US" sz="2600" dirty="0"/>
              <a:t>County Public Health: Role and Relationship with JPS </a:t>
            </a:r>
            <a:r>
              <a:rPr lang="en-US" sz="2600" dirty="0" smtClean="0"/>
              <a:t>Health Network</a:t>
            </a:r>
          </a:p>
          <a:p>
            <a:pPr marL="514350" indent="-514350">
              <a:buAutoNum type="arabicPeriod"/>
            </a:pPr>
            <a:r>
              <a:rPr lang="en-US" sz="2600" dirty="0" smtClean="0"/>
              <a:t>Market </a:t>
            </a:r>
            <a:r>
              <a:rPr lang="en-US" sz="2600" dirty="0"/>
              <a:t>Assessment: Financial Perspectives</a:t>
            </a:r>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3</a:t>
            </a:fld>
            <a:endParaRPr lang="en-US" dirty="0">
              <a:solidFill>
                <a:srgbClr val="000000">
                  <a:tint val="75000"/>
                </a:srgbClr>
              </a:solidFill>
            </a:endParaRPr>
          </a:p>
        </p:txBody>
      </p:sp>
    </p:spTree>
    <p:extLst>
      <p:ext uri="{BB962C8B-B14F-4D97-AF65-F5344CB8AC3E}">
        <p14:creationId xmlns:p14="http://schemas.microsoft.com/office/powerpoint/2010/main" val="181459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r>
              <a:rPr lang="en-US" dirty="0" err="1" smtClean="0"/>
              <a:t>FindingS</a:t>
            </a:r>
            <a:endParaRPr lang="en-US" dirty="0"/>
          </a:p>
        </p:txBody>
      </p:sp>
      <p:sp>
        <p:nvSpPr>
          <p:cNvPr id="3" name="Content Placeholder 2"/>
          <p:cNvSpPr>
            <a:spLocks noGrp="1"/>
          </p:cNvSpPr>
          <p:nvPr>
            <p:ph idx="1"/>
          </p:nvPr>
        </p:nvSpPr>
        <p:spPr>
          <a:xfrm>
            <a:off x="628650" y="1203325"/>
            <a:ext cx="7886700" cy="4617926"/>
          </a:xfrm>
        </p:spPr>
        <p:txBody>
          <a:bodyPr>
            <a:normAutofit/>
          </a:bodyPr>
          <a:lstStyle/>
          <a:p>
            <a:pPr>
              <a:buFont typeface="Wingdings" panose="05000000000000000000" pitchFamily="2" charset="2"/>
              <a:buChar char="§"/>
            </a:pPr>
            <a:r>
              <a:rPr lang="en-US" dirty="0" smtClean="0"/>
              <a:t>JPS </a:t>
            </a:r>
            <a:r>
              <a:rPr lang="en-US" dirty="0"/>
              <a:t>Health Network is a strong, academic, public hospital system that </a:t>
            </a:r>
            <a:r>
              <a:rPr lang="en-US" dirty="0" smtClean="0"/>
              <a:t>provides a very large proportion of the safety </a:t>
            </a:r>
            <a:r>
              <a:rPr lang="en-US" dirty="0"/>
              <a:t>net care in Tarrant County. </a:t>
            </a:r>
            <a:endParaRPr lang="en-US" dirty="0" smtClean="0"/>
          </a:p>
          <a:p>
            <a:pPr marL="0" indent="0">
              <a:buNone/>
            </a:pPr>
            <a:endParaRPr lang="en-US" dirty="0"/>
          </a:p>
          <a:p>
            <a:pPr>
              <a:buFont typeface="Wingdings" panose="05000000000000000000" pitchFamily="2" charset="2"/>
              <a:buChar char="§"/>
            </a:pPr>
            <a:r>
              <a:rPr lang="en-US" dirty="0" smtClean="0"/>
              <a:t>JPS </a:t>
            </a:r>
            <a:r>
              <a:rPr lang="en-US" dirty="0"/>
              <a:t>is critical to the county and is recognized and valued by residents, public health, social service and other </a:t>
            </a:r>
            <a:r>
              <a:rPr lang="en-US" dirty="0" smtClean="0"/>
              <a:t>hospitals and health </a:t>
            </a:r>
            <a:r>
              <a:rPr lang="en-US" dirty="0"/>
              <a:t>care </a:t>
            </a:r>
            <a:r>
              <a:rPr lang="en-US" dirty="0" smtClean="0"/>
              <a:t>providers. </a:t>
            </a:r>
          </a:p>
          <a:p>
            <a:pPr>
              <a:buFont typeface="Wingdings" panose="05000000000000000000" pitchFamily="2" charset="2"/>
              <a:buChar char="§"/>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4</a:t>
            </a:fld>
            <a:endParaRPr lang="en-US" dirty="0">
              <a:solidFill>
                <a:srgbClr val="000000">
                  <a:tint val="75000"/>
                </a:srgbClr>
              </a:solidFill>
            </a:endParaRPr>
          </a:p>
        </p:txBody>
      </p:sp>
    </p:spTree>
    <p:extLst>
      <p:ext uri="{BB962C8B-B14F-4D97-AF65-F5344CB8AC3E}">
        <p14:creationId xmlns:p14="http://schemas.microsoft.com/office/powerpoint/2010/main" val="386395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a:t>
            </a:r>
            <a:endParaRPr lang="en-US" dirty="0"/>
          </a:p>
        </p:txBody>
      </p:sp>
      <p:sp>
        <p:nvSpPr>
          <p:cNvPr id="3" name="Content Placeholder 2"/>
          <p:cNvSpPr>
            <a:spLocks noGrp="1"/>
          </p:cNvSpPr>
          <p:nvPr>
            <p:ph idx="1"/>
          </p:nvPr>
        </p:nvSpPr>
        <p:spPr>
          <a:xfrm>
            <a:off x="628650" y="1203324"/>
            <a:ext cx="7886700" cy="4875503"/>
          </a:xfrm>
        </p:spPr>
        <p:txBody>
          <a:bodyPr>
            <a:normAutofit lnSpcReduction="10000"/>
          </a:bodyPr>
          <a:lstStyle/>
          <a:p>
            <a:pPr>
              <a:buFont typeface="Wingdings" panose="05000000000000000000" pitchFamily="2" charset="2"/>
              <a:buChar char="§"/>
            </a:pPr>
            <a:r>
              <a:rPr lang="en-US" dirty="0"/>
              <a:t>Demographics are changing. </a:t>
            </a:r>
          </a:p>
          <a:p>
            <a:pPr lvl="1">
              <a:buFont typeface="Wingdings" panose="05000000000000000000" pitchFamily="2" charset="2"/>
              <a:buChar char="§"/>
            </a:pPr>
            <a:r>
              <a:rPr lang="en-US" dirty="0"/>
              <a:t>The County’s population is expected to grow over 46% in the next 20 years ‐ from 2M in 2017 to 2.95M in 2037.</a:t>
            </a:r>
          </a:p>
          <a:p>
            <a:pPr lvl="1">
              <a:buFont typeface="Wingdings" panose="05000000000000000000" pitchFamily="2" charset="2"/>
              <a:buChar char="§"/>
            </a:pPr>
            <a:r>
              <a:rPr lang="en-US" dirty="0"/>
              <a:t>The Medicare‐eligible population is expected to increase </a:t>
            </a:r>
            <a:r>
              <a:rPr lang="en-US" dirty="0" smtClean="0"/>
              <a:t>sharply -- </a:t>
            </a:r>
            <a:r>
              <a:rPr lang="en-US" dirty="0"/>
              <a:t>41% between 2015 and 2021.</a:t>
            </a:r>
          </a:p>
          <a:p>
            <a:pPr lvl="1">
              <a:buFont typeface="Wingdings" panose="05000000000000000000" pitchFamily="2" charset="2"/>
              <a:buChar char="§"/>
            </a:pPr>
            <a:r>
              <a:rPr lang="en-US" dirty="0"/>
              <a:t>The population will </a:t>
            </a:r>
            <a:r>
              <a:rPr lang="en-US" dirty="0" smtClean="0"/>
              <a:t>grow </a:t>
            </a:r>
            <a:r>
              <a:rPr lang="en-US" dirty="0"/>
              <a:t>increasingly diverse </a:t>
            </a:r>
            <a:r>
              <a:rPr lang="en-US" dirty="0" smtClean="0"/>
              <a:t>– highest growth rates in Hispanic</a:t>
            </a:r>
            <a:r>
              <a:rPr lang="en-US" dirty="0"/>
              <a:t>, Asian, and Black populations</a:t>
            </a:r>
            <a:r>
              <a:rPr lang="en-US" dirty="0" smtClean="0"/>
              <a:t>.</a:t>
            </a:r>
          </a:p>
          <a:p>
            <a:pPr marL="457200" lvl="1" indent="0">
              <a:buNone/>
            </a:pPr>
            <a:endParaRPr lang="en-US" dirty="0" smtClean="0"/>
          </a:p>
          <a:p>
            <a:pPr>
              <a:buFont typeface="Wingdings" panose="05000000000000000000" pitchFamily="2" charset="2"/>
              <a:buChar char="§"/>
            </a:pPr>
            <a:r>
              <a:rPr lang="en-US" dirty="0" smtClean="0"/>
              <a:t>The </a:t>
            </a:r>
            <a:r>
              <a:rPr lang="en-US" dirty="0"/>
              <a:t>rapid growth, aging and diversity of the Tarrant County population in the coming decades, and changes in the health care delivery system and financing environment requires JPS and others to focus on several priorities simultaneously. </a:t>
            </a:r>
          </a:p>
          <a:p>
            <a:pPr>
              <a:buFont typeface="Wingdings" panose="05000000000000000000" pitchFamily="2" charset="2"/>
              <a:buChar char="§"/>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5</a:t>
            </a:fld>
            <a:endParaRPr lang="en-US" dirty="0">
              <a:solidFill>
                <a:srgbClr val="000000">
                  <a:tint val="75000"/>
                </a:srgbClr>
              </a:solidFill>
            </a:endParaRPr>
          </a:p>
        </p:txBody>
      </p:sp>
    </p:spTree>
    <p:extLst>
      <p:ext uri="{BB962C8B-B14F-4D97-AF65-F5344CB8AC3E}">
        <p14:creationId xmlns:p14="http://schemas.microsoft.com/office/powerpoint/2010/main" val="106933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Health Professions Training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dirty="0"/>
              <a:t>A</a:t>
            </a:r>
            <a:r>
              <a:rPr lang="en-US" dirty="0" smtClean="0"/>
              <a:t> </a:t>
            </a:r>
            <a:r>
              <a:rPr lang="en-US" dirty="0"/>
              <a:t>key </a:t>
            </a:r>
            <a:r>
              <a:rPr lang="en-US" dirty="0" smtClean="0"/>
              <a:t>priority is </a:t>
            </a:r>
            <a:r>
              <a:rPr lang="en-US" dirty="0"/>
              <a:t>ensuring an adequate future health care workforce by expanding and strengthening JPS’ health professions training programs; public hospitals that do not have teaching programs or properly invest in those programs are not sustainable. </a:t>
            </a:r>
            <a:endParaRPr lang="en-US" dirty="0" smtClean="0"/>
          </a:p>
          <a:p>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6</a:t>
            </a:fld>
            <a:endParaRPr lang="en-US" dirty="0">
              <a:solidFill>
                <a:srgbClr val="000000">
                  <a:tint val="75000"/>
                </a:srgbClr>
              </a:solidFill>
            </a:endParaRPr>
          </a:p>
        </p:txBody>
      </p:sp>
    </p:spTree>
    <p:extLst>
      <p:ext uri="{BB962C8B-B14F-4D97-AF65-F5344CB8AC3E}">
        <p14:creationId xmlns:p14="http://schemas.microsoft.com/office/powerpoint/2010/main" val="134230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Recommendations: ambulatory care </a:t>
            </a:r>
            <a:endParaRPr lang="en-US" dirty="0"/>
          </a:p>
        </p:txBody>
      </p:sp>
      <p:sp>
        <p:nvSpPr>
          <p:cNvPr id="3" name="Content Placeholder 2"/>
          <p:cNvSpPr>
            <a:spLocks noGrp="1"/>
          </p:cNvSpPr>
          <p:nvPr>
            <p:ph idx="1"/>
          </p:nvPr>
        </p:nvSpPr>
        <p:spPr>
          <a:xfrm>
            <a:off x="628650" y="1203324"/>
            <a:ext cx="7886700" cy="4514895"/>
          </a:xfrm>
        </p:spPr>
        <p:txBody>
          <a:bodyPr>
            <a:normAutofit/>
          </a:bodyPr>
          <a:lstStyle/>
          <a:p>
            <a:pPr>
              <a:buFont typeface="Wingdings" panose="05000000000000000000" pitchFamily="2" charset="2"/>
              <a:buChar char="§"/>
            </a:pPr>
            <a:r>
              <a:rPr lang="en-US" dirty="0"/>
              <a:t>Other critical priorities </a:t>
            </a:r>
            <a:r>
              <a:rPr lang="en-US" dirty="0" smtClean="0"/>
              <a:t>include:</a:t>
            </a:r>
          </a:p>
          <a:p>
            <a:pPr lvl="1">
              <a:buFont typeface="Wingdings" panose="05000000000000000000" pitchFamily="2" charset="2"/>
              <a:buChar char="§"/>
            </a:pPr>
            <a:r>
              <a:rPr lang="en-US" sz="2800" dirty="0" smtClean="0"/>
              <a:t>expanding </a:t>
            </a:r>
            <a:r>
              <a:rPr lang="en-US" sz="2800" dirty="0"/>
              <a:t>ambulatory care in communities of greatest </a:t>
            </a:r>
            <a:r>
              <a:rPr lang="en-US" sz="2800" dirty="0" smtClean="0"/>
              <a:t>need including </a:t>
            </a:r>
          </a:p>
          <a:p>
            <a:pPr lvl="2">
              <a:buFont typeface="Wingdings" panose="05000000000000000000" pitchFamily="2" charset="2"/>
              <a:buChar char="§"/>
            </a:pPr>
            <a:r>
              <a:rPr lang="en-US" dirty="0" smtClean="0"/>
              <a:t>primary care medical homes </a:t>
            </a:r>
          </a:p>
          <a:p>
            <a:pPr lvl="2">
              <a:buFont typeface="Wingdings" panose="05000000000000000000" pitchFamily="2" charset="2"/>
              <a:buChar char="§"/>
            </a:pPr>
            <a:r>
              <a:rPr lang="en-US" dirty="0"/>
              <a:t>d</a:t>
            </a:r>
            <a:r>
              <a:rPr lang="en-US" dirty="0" smtClean="0"/>
              <a:t>iversion programs (inpatient and criminal justice), behavioral health integration in existing and new medical homes, specialty behavioral health and substance use services, and psychiatric evaluation centers (PECs)</a:t>
            </a:r>
          </a:p>
          <a:p>
            <a:pPr lvl="1">
              <a:buFont typeface="Wingdings" panose="05000000000000000000" pitchFamily="2" charset="2"/>
              <a:buChar char="§"/>
            </a:pPr>
            <a:r>
              <a:rPr lang="en-US" sz="2800" dirty="0" smtClean="0"/>
              <a:t>addressing anticipated shortages in specialty care through strong recruitment programs and partnerships with other provider </a:t>
            </a:r>
            <a:r>
              <a:rPr lang="en-US" sz="2800" dirty="0" smtClean="0"/>
              <a:t>organizations</a:t>
            </a:r>
            <a:endParaRPr lang="en-US" sz="2800" dirty="0" smtClean="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7</a:t>
            </a:fld>
            <a:endParaRPr lang="en-US" dirty="0">
              <a:solidFill>
                <a:srgbClr val="000000">
                  <a:tint val="75000"/>
                </a:srgbClr>
              </a:solidFill>
            </a:endParaRPr>
          </a:p>
        </p:txBody>
      </p:sp>
    </p:spTree>
    <p:extLst>
      <p:ext uri="{BB962C8B-B14F-4D97-AF65-F5344CB8AC3E}">
        <p14:creationId xmlns:p14="http://schemas.microsoft.com/office/powerpoint/2010/main" val="3692594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Medical Inpatient Facilities expansion</a:t>
            </a:r>
            <a:endParaRPr lang="en-US" dirty="0"/>
          </a:p>
        </p:txBody>
      </p:sp>
      <p:sp>
        <p:nvSpPr>
          <p:cNvPr id="3" name="Content Placeholder 2"/>
          <p:cNvSpPr>
            <a:spLocks noGrp="1"/>
          </p:cNvSpPr>
          <p:nvPr>
            <p:ph idx="1"/>
          </p:nvPr>
        </p:nvSpPr>
        <p:spPr>
          <a:xfrm>
            <a:off x="628650" y="1203325"/>
            <a:ext cx="7886700" cy="4888382"/>
          </a:xfrm>
        </p:spPr>
        <p:txBody>
          <a:bodyPr>
            <a:normAutofit lnSpcReduction="10000"/>
          </a:bodyPr>
          <a:lstStyle/>
          <a:p>
            <a:pPr>
              <a:buFont typeface="Wingdings" panose="05000000000000000000" pitchFamily="2" charset="2"/>
              <a:buChar char="§"/>
            </a:pPr>
            <a:r>
              <a:rPr lang="en-US" dirty="0" smtClean="0"/>
              <a:t>Replace </a:t>
            </a:r>
            <a:r>
              <a:rPr lang="en-US" dirty="0"/>
              <a:t>and </a:t>
            </a:r>
            <a:r>
              <a:rPr lang="en-US" dirty="0" smtClean="0"/>
              <a:t>expand </a:t>
            </a:r>
            <a:r>
              <a:rPr lang="en-US" dirty="0"/>
              <a:t>JPS’ acute medical </a:t>
            </a:r>
            <a:r>
              <a:rPr lang="en-US" dirty="0" smtClean="0"/>
              <a:t>inpatient facilities. </a:t>
            </a:r>
          </a:p>
          <a:p>
            <a:pPr lvl="1">
              <a:buFont typeface="Wingdings" panose="05000000000000000000" pitchFamily="2" charset="2"/>
              <a:buChar char="§"/>
            </a:pPr>
            <a:r>
              <a:rPr lang="en-US" dirty="0" smtClean="0"/>
              <a:t>Extrapolating from the JPS Connection population, HMA estimates 594 </a:t>
            </a:r>
            <a:r>
              <a:rPr lang="en-US" dirty="0"/>
              <a:t>beds </a:t>
            </a:r>
            <a:r>
              <a:rPr lang="en-US" dirty="0" smtClean="0"/>
              <a:t>will be needed for JPS to meet the needs </a:t>
            </a:r>
            <a:r>
              <a:rPr lang="en-US" dirty="0"/>
              <a:t>of current population percentage </a:t>
            </a:r>
            <a:r>
              <a:rPr lang="en-US" dirty="0" smtClean="0"/>
              <a:t>(34%) 20 </a:t>
            </a:r>
            <a:r>
              <a:rPr lang="en-US" dirty="0"/>
              <a:t>years </a:t>
            </a:r>
            <a:r>
              <a:rPr lang="en-US" dirty="0" smtClean="0"/>
              <a:t>in the future. This</a:t>
            </a:r>
            <a:r>
              <a:rPr lang="en-US" dirty="0" smtClean="0">
                <a:solidFill>
                  <a:srgbClr val="FF0000"/>
                </a:solidFill>
              </a:rPr>
              <a:t> </a:t>
            </a:r>
            <a:r>
              <a:rPr lang="en-US" dirty="0" smtClean="0"/>
              <a:t>includes an aggressive </a:t>
            </a:r>
            <a:r>
              <a:rPr lang="en-US" dirty="0"/>
              <a:t>admission/LOS </a:t>
            </a:r>
            <a:r>
              <a:rPr lang="en-US" dirty="0" smtClean="0"/>
              <a:t>reduction of 1% per year.  This 185 additional beds with this most conservative outlook. </a:t>
            </a:r>
          </a:p>
          <a:p>
            <a:pPr lvl="1">
              <a:buFont typeface="Wingdings" panose="05000000000000000000" pitchFamily="2" charset="2"/>
              <a:buChar char="§"/>
            </a:pPr>
            <a:r>
              <a:rPr lang="en-US" dirty="0" smtClean="0"/>
              <a:t>When Blue </a:t>
            </a:r>
            <a:r>
              <a:rPr lang="en-US" dirty="0"/>
              <a:t>Cottage </a:t>
            </a:r>
            <a:r>
              <a:rPr lang="en-US" dirty="0" smtClean="0"/>
              <a:t>report estimates of LOS reduction are used, the estimate is adjusted to 664 </a:t>
            </a:r>
            <a:r>
              <a:rPr lang="en-US" dirty="0"/>
              <a:t>beds </a:t>
            </a:r>
            <a:r>
              <a:rPr lang="en-US" dirty="0" smtClean="0"/>
              <a:t>needed. </a:t>
            </a:r>
          </a:p>
          <a:p>
            <a:pPr lvl="1">
              <a:buFont typeface="Wingdings" panose="05000000000000000000" pitchFamily="2" charset="2"/>
              <a:buChar char="§"/>
            </a:pPr>
            <a:r>
              <a:rPr lang="en-US" dirty="0" smtClean="0"/>
              <a:t>Since the percentage of population need met is low and an increase in the commercial/Medicare payer component is recommended, an acceleration of the shell space build out is reasonable.</a:t>
            </a:r>
            <a:endParaRPr lang="en-US" dirty="0"/>
          </a:p>
          <a:p>
            <a:pPr>
              <a:buFont typeface="Wingdings" panose="05000000000000000000" pitchFamily="2" charset="2"/>
              <a:buChar char="§"/>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8</a:t>
            </a:fld>
            <a:endParaRPr lang="en-US" dirty="0">
              <a:solidFill>
                <a:srgbClr val="000000">
                  <a:tint val="75000"/>
                </a:srgbClr>
              </a:solidFill>
            </a:endParaRPr>
          </a:p>
        </p:txBody>
      </p:sp>
    </p:spTree>
    <p:extLst>
      <p:ext uri="{BB962C8B-B14F-4D97-AF65-F5344CB8AC3E}">
        <p14:creationId xmlns:p14="http://schemas.microsoft.com/office/powerpoint/2010/main" val="406984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Recommendations: </a:t>
            </a:r>
            <a:r>
              <a:rPr lang="en-US" dirty="0" smtClean="0"/>
              <a:t>Psychiatric Inpatient </a:t>
            </a:r>
            <a:r>
              <a:rPr lang="en-US" dirty="0"/>
              <a:t>Facilities expansion</a:t>
            </a:r>
          </a:p>
        </p:txBody>
      </p:sp>
      <p:sp>
        <p:nvSpPr>
          <p:cNvPr id="3" name="Content Placeholder 2"/>
          <p:cNvSpPr>
            <a:spLocks noGrp="1"/>
          </p:cNvSpPr>
          <p:nvPr>
            <p:ph idx="1"/>
          </p:nvPr>
        </p:nvSpPr>
        <p:spPr>
          <a:xfrm>
            <a:off x="628650" y="1203325"/>
            <a:ext cx="7886700" cy="4726828"/>
          </a:xfrm>
        </p:spPr>
        <p:txBody>
          <a:bodyPr>
            <a:normAutofit lnSpcReduction="10000"/>
          </a:bodyPr>
          <a:lstStyle/>
          <a:p>
            <a:pPr>
              <a:buFont typeface="Wingdings" panose="05000000000000000000" pitchFamily="2" charset="2"/>
              <a:buChar char="§"/>
            </a:pPr>
            <a:r>
              <a:rPr lang="en-US" dirty="0" smtClean="0"/>
              <a:t>Replace/renovate </a:t>
            </a:r>
            <a:r>
              <a:rPr lang="en-US" dirty="0"/>
              <a:t>and expand JPS’ </a:t>
            </a:r>
            <a:r>
              <a:rPr lang="en-US" dirty="0" smtClean="0"/>
              <a:t>psychiatric inpatient </a:t>
            </a:r>
            <a:r>
              <a:rPr lang="en-US" dirty="0"/>
              <a:t>facilities </a:t>
            </a:r>
            <a:endParaRPr lang="en-US" dirty="0" smtClean="0"/>
          </a:p>
          <a:p>
            <a:pPr lvl="1">
              <a:buFont typeface="Wingdings" panose="05000000000000000000" pitchFamily="2" charset="2"/>
              <a:buChar char="§"/>
            </a:pPr>
            <a:r>
              <a:rPr lang="en-US" dirty="0"/>
              <a:t>HMA estimates </a:t>
            </a:r>
            <a:r>
              <a:rPr lang="en-US" dirty="0" smtClean="0"/>
              <a:t>516 </a:t>
            </a:r>
            <a:r>
              <a:rPr lang="en-US" dirty="0"/>
              <a:t>beds needed for JPS to meet </a:t>
            </a:r>
            <a:r>
              <a:rPr lang="en-US" dirty="0" smtClean="0"/>
              <a:t>50% of population need </a:t>
            </a:r>
            <a:r>
              <a:rPr lang="en-US" dirty="0"/>
              <a:t>20 years in the future. </a:t>
            </a:r>
            <a:r>
              <a:rPr lang="en-US" dirty="0" smtClean="0"/>
              <a:t>This is based on 35 public beds per 100,000 population</a:t>
            </a:r>
            <a:r>
              <a:rPr lang="en-US" dirty="0"/>
              <a:t> </a:t>
            </a:r>
            <a:r>
              <a:rPr lang="en-US" dirty="0" smtClean="0"/>
              <a:t>which assumes 50% reduction of need (below the literature-supported level of 70 beds per 100,000) through pursuing investments in outpatient behavioral health services. This degree of reduction assumed is not literature-supported, but rather is expert opinion of the maximum effect.</a:t>
            </a:r>
          </a:p>
          <a:p>
            <a:pPr lvl="1">
              <a:buFont typeface="Wingdings" panose="05000000000000000000" pitchFamily="2" charset="2"/>
              <a:buChar char="§"/>
            </a:pPr>
            <a:r>
              <a:rPr lang="en-US" dirty="0" smtClean="0"/>
              <a:t>The 132 psychiatric beds will only fulfill 26% of the 516 beds defined above. To remain at current 37% of calculated need would take an additional 59 beds.  </a:t>
            </a:r>
            <a:endParaRPr lang="en-US" dirty="0"/>
          </a:p>
        </p:txBody>
      </p:sp>
      <p:sp>
        <p:nvSpPr>
          <p:cNvPr id="4" name="Slide Number Placeholder 3"/>
          <p:cNvSpPr>
            <a:spLocks noGrp="1"/>
          </p:cNvSpPr>
          <p:nvPr>
            <p:ph type="sldNum" sz="quarter" idx="12"/>
          </p:nvPr>
        </p:nvSpPr>
        <p:spPr/>
        <p:txBody>
          <a:bodyPr/>
          <a:lstStyle/>
          <a:p>
            <a:fld id="{DBB69489-DF73-4A76-950F-93D686310CE9}" type="slidenum">
              <a:rPr lang="en-US" smtClean="0">
                <a:solidFill>
                  <a:srgbClr val="000000">
                    <a:tint val="75000"/>
                  </a:srgbClr>
                </a:solidFill>
              </a:rPr>
              <a:pPr/>
              <a:t>9</a:t>
            </a:fld>
            <a:endParaRPr lang="en-US" dirty="0">
              <a:solidFill>
                <a:srgbClr val="000000">
                  <a:tint val="75000"/>
                </a:srgbClr>
              </a:solidFill>
            </a:endParaRPr>
          </a:p>
        </p:txBody>
      </p:sp>
    </p:spTree>
    <p:extLst>
      <p:ext uri="{BB962C8B-B14F-4D97-AF65-F5344CB8AC3E}">
        <p14:creationId xmlns:p14="http://schemas.microsoft.com/office/powerpoint/2010/main" val="3743529332"/>
      </p:ext>
    </p:extLst>
  </p:cSld>
  <p:clrMapOvr>
    <a:masterClrMapping/>
  </p:clrMapOvr>
</p:sld>
</file>

<file path=ppt/theme/theme1.xml><?xml version="1.0" encoding="utf-8"?>
<a:theme xmlns:a="http://schemas.openxmlformats.org/drawingml/2006/main" name="1_Office Theme">
  <a:themeElements>
    <a:clrScheme name="HMA">
      <a:dk1>
        <a:srgbClr val="000000"/>
      </a:dk1>
      <a:lt1>
        <a:srgbClr val="FFFFFF"/>
      </a:lt1>
      <a:dk2>
        <a:srgbClr val="44546A"/>
      </a:dk2>
      <a:lt2>
        <a:srgbClr val="E7E6E6"/>
      </a:lt2>
      <a:accent1>
        <a:srgbClr val="0F65A7"/>
      </a:accent1>
      <a:accent2>
        <a:srgbClr val="86AB5D"/>
      </a:accent2>
      <a:accent3>
        <a:srgbClr val="552533"/>
      </a:accent3>
      <a:accent4>
        <a:srgbClr val="75A6CB"/>
      </a:accent4>
      <a:accent5>
        <a:srgbClr val="B7D794"/>
      </a:accent5>
      <a:accent6>
        <a:srgbClr val="7C4555"/>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6099</TotalTime>
  <Words>1079</Words>
  <Application>Microsoft Office PowerPoint</Application>
  <PresentationFormat>On-screen Show (4:3)</PresentationFormat>
  <Paragraphs>94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1_Office Theme</vt:lpstr>
      <vt:lpstr>Report to the Citizens Blue Ribbon Committee on JPS Health Network Long Range Planning</vt:lpstr>
      <vt:lpstr>Introduction</vt:lpstr>
      <vt:lpstr>HMA Approach</vt:lpstr>
      <vt:lpstr>Key FindingS</vt:lpstr>
      <vt:lpstr>Key Findings</vt:lpstr>
      <vt:lpstr>Recommendations: Health Professions Training</vt:lpstr>
      <vt:lpstr>Recommendations: ambulatory care </vt:lpstr>
      <vt:lpstr>Recommendations: Medical Inpatient Facilities expansion</vt:lpstr>
      <vt:lpstr>Recommendations: Psychiatric Inpatient Facilities expansion</vt:lpstr>
      <vt:lpstr>Recommendations: position for value-based reimbursement</vt:lpstr>
      <vt:lpstr>Recommendations: service line developments</vt:lpstr>
      <vt:lpstr>Recommendations: promoting health</vt:lpstr>
      <vt:lpstr>Recommendations: Payor Mix</vt:lpstr>
      <vt:lpstr>Recommendations: Facilities</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Vachon</dc:creator>
  <cp:lastModifiedBy>Kandice S. Boutte</cp:lastModifiedBy>
  <cp:revision>109</cp:revision>
  <dcterms:created xsi:type="dcterms:W3CDTF">2017-03-30T03:16:50Z</dcterms:created>
  <dcterms:modified xsi:type="dcterms:W3CDTF">2017-06-05T20:09:59Z</dcterms:modified>
</cp:coreProperties>
</file>