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7" r:id="rId2"/>
    <p:sldId id="258" r:id="rId3"/>
    <p:sldId id="279" r:id="rId4"/>
    <p:sldId id="306" r:id="rId5"/>
    <p:sldId id="307" r:id="rId6"/>
    <p:sldId id="304" r:id="rId7"/>
    <p:sldId id="309" r:id="rId8"/>
    <p:sldId id="308" r:id="rId9"/>
    <p:sldId id="310" r:id="rId10"/>
    <p:sldId id="282" r:id="rId11"/>
    <p:sldId id="312" r:id="rId12"/>
    <p:sldId id="313" r:id="rId13"/>
    <p:sldId id="311" r:id="rId14"/>
    <p:sldId id="30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Batia" initials="K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>
        <p:scale>
          <a:sx n="125" d="100"/>
          <a:sy n="125" d="100"/>
        </p:scale>
        <p:origin x="-123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JPS Current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Neurology</c:v>
                </c:pt>
                <c:pt idx="1">
                  <c:v>Oncology/Heme</c:v>
                </c:pt>
                <c:pt idx="2">
                  <c:v>ENT</c:v>
                </c:pt>
                <c:pt idx="3">
                  <c:v>Urology</c:v>
                </c:pt>
                <c:pt idx="4">
                  <c:v>Eye</c:v>
                </c:pt>
                <c:pt idx="5">
                  <c:v>Cardiology</c:v>
                </c:pt>
                <c:pt idx="6">
                  <c:v>Ortho</c:v>
                </c:pt>
                <c:pt idx="7">
                  <c:v>Psychiatry</c:v>
                </c:pt>
                <c:pt idx="8">
                  <c:v>General Surg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4.4000000000000004</c:v>
                </c:pt>
                <c:pt idx="1">
                  <c:v>8</c:v>
                </c:pt>
                <c:pt idx="2">
                  <c:v>2.2000000000000002</c:v>
                </c:pt>
                <c:pt idx="3">
                  <c:v>2.6</c:v>
                </c:pt>
                <c:pt idx="4">
                  <c:v>7</c:v>
                </c:pt>
                <c:pt idx="5">
                  <c:v>8</c:v>
                </c:pt>
                <c:pt idx="6">
                  <c:v>9.6999999999999993</c:v>
                </c:pt>
                <c:pt idx="7">
                  <c:v>32</c:v>
                </c:pt>
                <c:pt idx="8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Tarrant &lt;250% FPL Need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Neurology</c:v>
                </c:pt>
                <c:pt idx="1">
                  <c:v>Oncology/Heme</c:v>
                </c:pt>
                <c:pt idx="2">
                  <c:v>ENT</c:v>
                </c:pt>
                <c:pt idx="3">
                  <c:v>Urology</c:v>
                </c:pt>
                <c:pt idx="4">
                  <c:v>Eye</c:v>
                </c:pt>
                <c:pt idx="5">
                  <c:v>Cardiology</c:v>
                </c:pt>
                <c:pt idx="6">
                  <c:v>Ortho</c:v>
                </c:pt>
                <c:pt idx="7">
                  <c:v>Psychiatry</c:v>
                </c:pt>
                <c:pt idx="8">
                  <c:v>General Surg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17.7</c:v>
                </c:pt>
                <c:pt idx="1">
                  <c:v>19.7</c:v>
                </c:pt>
                <c:pt idx="2">
                  <c:v>20.3</c:v>
                </c:pt>
                <c:pt idx="3">
                  <c:v>24.6</c:v>
                </c:pt>
                <c:pt idx="4">
                  <c:v>26.4</c:v>
                </c:pt>
                <c:pt idx="5">
                  <c:v>30.5</c:v>
                </c:pt>
                <c:pt idx="6">
                  <c:v>37.700000000000003</c:v>
                </c:pt>
                <c:pt idx="7">
                  <c:v>62.3</c:v>
                </c:pt>
                <c:pt idx="8">
                  <c:v>63.3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Need in 2037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Neurology</c:v>
                </c:pt>
                <c:pt idx="1">
                  <c:v>Oncology/Heme</c:v>
                </c:pt>
                <c:pt idx="2">
                  <c:v>ENT</c:v>
                </c:pt>
                <c:pt idx="3">
                  <c:v>Urology</c:v>
                </c:pt>
                <c:pt idx="4">
                  <c:v>Eye</c:v>
                </c:pt>
                <c:pt idx="5">
                  <c:v>Cardiology</c:v>
                </c:pt>
                <c:pt idx="6">
                  <c:v>Ortho</c:v>
                </c:pt>
                <c:pt idx="7">
                  <c:v>Psychiatry</c:v>
                </c:pt>
                <c:pt idx="8">
                  <c:v>General Surg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29.6</c:v>
                </c:pt>
                <c:pt idx="1">
                  <c:v>32.9</c:v>
                </c:pt>
                <c:pt idx="2">
                  <c:v>31</c:v>
                </c:pt>
                <c:pt idx="3">
                  <c:v>41.1</c:v>
                </c:pt>
                <c:pt idx="4">
                  <c:v>40.4</c:v>
                </c:pt>
                <c:pt idx="5">
                  <c:v>51</c:v>
                </c:pt>
                <c:pt idx="6">
                  <c:v>57.7</c:v>
                </c:pt>
                <c:pt idx="7">
                  <c:v>90.8</c:v>
                </c:pt>
                <c:pt idx="8">
                  <c:v>96.8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overlap val="-27"/>
        <c:axId val="154337664"/>
        <c:axId val="154339200"/>
      </c:barChart>
      <c:catAx>
        <c:axId val="15433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339200"/>
        <c:crosses val="autoZero"/>
        <c:auto val="1"/>
        <c:lblAlgn val="ctr"/>
        <c:lblOffset val="100"/>
        <c:noMultiLvlLbl val="0"/>
      </c:catAx>
      <c:valAx>
        <c:axId val="1543392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33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59879401695347"/>
          <c:y val="4.0957954968272647E-2"/>
          <c:w val="0.79088654720397633"/>
          <c:h val="0.680242757011695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JPS Current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Infectious Disease</c:v>
                </c:pt>
                <c:pt idx="1">
                  <c:v>Endocrinology</c:v>
                </c:pt>
                <c:pt idx="2">
                  <c:v>Allergy/Immunology</c:v>
                </c:pt>
                <c:pt idx="3">
                  <c:v>Nephrology</c:v>
                </c:pt>
                <c:pt idx="4">
                  <c:v>Neurosurgery</c:v>
                </c:pt>
                <c:pt idx="5">
                  <c:v>Rheumatology</c:v>
                </c:pt>
                <c:pt idx="6">
                  <c:v>Pulmonary</c:v>
                </c:pt>
                <c:pt idx="7">
                  <c:v>CV surgery</c:v>
                </c:pt>
                <c:pt idx="8">
                  <c:v>Gastroenterology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</c:v>
                </c:pt>
                <c:pt idx="1">
                  <c:v>2.5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2.4</c:v>
                </c:pt>
                <c:pt idx="6">
                  <c:v>2</c:v>
                </c:pt>
                <c:pt idx="7">
                  <c:v>5</c:v>
                </c:pt>
                <c:pt idx="8">
                  <c:v>7.8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Tarrant &lt;250% FPL Need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Infectious Disease</c:v>
                </c:pt>
                <c:pt idx="1">
                  <c:v>Endocrinology</c:v>
                </c:pt>
                <c:pt idx="2">
                  <c:v>Allergy/Immunology</c:v>
                </c:pt>
                <c:pt idx="3">
                  <c:v>Nephrology</c:v>
                </c:pt>
                <c:pt idx="4">
                  <c:v>Neurosurgery</c:v>
                </c:pt>
                <c:pt idx="5">
                  <c:v>Rheumatology</c:v>
                </c:pt>
                <c:pt idx="6">
                  <c:v>Pulmonary</c:v>
                </c:pt>
                <c:pt idx="7">
                  <c:v>CV surgery</c:v>
                </c:pt>
                <c:pt idx="8">
                  <c:v>Gastroenterology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5.5</c:v>
                </c:pt>
                <c:pt idx="1">
                  <c:v>6.6</c:v>
                </c:pt>
                <c:pt idx="2">
                  <c:v>7.6</c:v>
                </c:pt>
                <c:pt idx="3">
                  <c:v>8.8000000000000007</c:v>
                </c:pt>
                <c:pt idx="4">
                  <c:v>9.4</c:v>
                </c:pt>
                <c:pt idx="5">
                  <c:v>9.6</c:v>
                </c:pt>
                <c:pt idx="6">
                  <c:v>10</c:v>
                </c:pt>
                <c:pt idx="7">
                  <c:v>11.2</c:v>
                </c:pt>
                <c:pt idx="8">
                  <c:v>16.7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Need in 2037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Infectious Disease</c:v>
                </c:pt>
                <c:pt idx="1">
                  <c:v>Endocrinology</c:v>
                </c:pt>
                <c:pt idx="2">
                  <c:v>Allergy/Immunology</c:v>
                </c:pt>
                <c:pt idx="3">
                  <c:v>Nephrology</c:v>
                </c:pt>
                <c:pt idx="4">
                  <c:v>Neurosurgery</c:v>
                </c:pt>
                <c:pt idx="5">
                  <c:v>Rheumatology</c:v>
                </c:pt>
                <c:pt idx="6">
                  <c:v>Pulmonary</c:v>
                </c:pt>
                <c:pt idx="7">
                  <c:v>CV surgery</c:v>
                </c:pt>
                <c:pt idx="8">
                  <c:v>Gastroenterology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8.1</c:v>
                </c:pt>
                <c:pt idx="1">
                  <c:v>10</c:v>
                </c:pt>
                <c:pt idx="2">
                  <c:v>11</c:v>
                </c:pt>
                <c:pt idx="3">
                  <c:v>12.8</c:v>
                </c:pt>
                <c:pt idx="4">
                  <c:v>14.3</c:v>
                </c:pt>
                <c:pt idx="5">
                  <c:v>14.7</c:v>
                </c:pt>
                <c:pt idx="6">
                  <c:v>15.6</c:v>
                </c:pt>
                <c:pt idx="7">
                  <c:v>18.8</c:v>
                </c:pt>
                <c:pt idx="8">
                  <c:v>25.6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9"/>
        <c:overlap val="-100"/>
        <c:axId val="155966080"/>
        <c:axId val="160194944"/>
      </c:barChart>
      <c:catAx>
        <c:axId val="15596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194944"/>
        <c:crosses val="autoZero"/>
        <c:auto val="1"/>
        <c:lblAlgn val="ctr"/>
        <c:lblOffset val="100"/>
        <c:noMultiLvlLbl val="0"/>
      </c:catAx>
      <c:valAx>
        <c:axId val="160194944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96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D041D6-AC52-4C98-A326-6AA82C313D9F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5414B6-45A6-4DA7-BFA5-136EEAF008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8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906A-1AB3-524E-ABAB-CE6D5FA35EE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026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786" y="1827658"/>
            <a:ext cx="3886200" cy="1259745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93" y="3034991"/>
            <a:ext cx="3903893" cy="74723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4250"/>
            <a:ext cx="9144000" cy="701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5987"/>
            <a:ext cx="9144000" cy="34791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0" y="1259585"/>
            <a:ext cx="9144000" cy="0"/>
          </a:xfrm>
          <a:prstGeom prst="line">
            <a:avLst/>
          </a:prstGeom>
          <a:ln w="127000">
            <a:solidFill>
              <a:srgbClr val="86AB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5283059"/>
            <a:ext cx="3102796" cy="0"/>
          </a:xfrm>
          <a:prstGeom prst="line">
            <a:avLst/>
          </a:prstGeom>
          <a:ln w="63500">
            <a:solidFill>
              <a:srgbClr val="0064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3222811" y="5283059"/>
            <a:ext cx="3248166" cy="0"/>
          </a:xfrm>
          <a:prstGeom prst="line">
            <a:avLst/>
          </a:prstGeom>
          <a:ln w="63500">
            <a:solidFill>
              <a:srgbClr val="86AB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6698385" y="5283059"/>
            <a:ext cx="2445616" cy="0"/>
          </a:xfrm>
          <a:prstGeom prst="line">
            <a:avLst/>
          </a:prstGeom>
          <a:ln w="63500">
            <a:solidFill>
              <a:srgbClr val="5525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29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29AF-0773-3B41-85BE-192EF9B3FBD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5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5477-8623-6341-A7AA-440292F63DB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8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0826"/>
            <a:ext cx="7886700" cy="517743"/>
          </a:xfrm>
        </p:spPr>
        <p:txBody>
          <a:bodyPr>
            <a:normAutofit/>
          </a:bodyPr>
          <a:lstStyle>
            <a:lvl1pPr>
              <a:defRPr sz="1800" b="1" i="0" cap="all" baseline="0">
                <a:solidFill>
                  <a:srgbClr val="5527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203325"/>
            <a:ext cx="7886700" cy="4351338"/>
          </a:xfrm>
        </p:spPr>
        <p:txBody>
          <a:bodyPr/>
          <a:lstStyle>
            <a:lvl1pPr marL="228600" indent="-228600">
              <a:buClr>
                <a:srgbClr val="86AB5D"/>
              </a:buClr>
              <a:buFont typeface="ZapfDingbatsITC" charset="0"/>
              <a:buChar char="✚"/>
              <a:defRPr/>
            </a:lvl1pPr>
            <a:lvl2pPr marL="685800" indent="-228600">
              <a:buClr>
                <a:srgbClr val="86AB5D"/>
              </a:buClr>
              <a:buFont typeface="ZapfDingbatsITC" charset="0"/>
              <a:buChar char="✚"/>
              <a:defRPr/>
            </a:lvl2pPr>
            <a:lvl3pPr marL="1143000" indent="-228600">
              <a:buClr>
                <a:srgbClr val="86AB5D"/>
              </a:buClr>
              <a:buFont typeface="ZapfDingbatsITC" charset="0"/>
              <a:buChar char="✚"/>
              <a:defRPr/>
            </a:lvl3pPr>
            <a:lvl4pPr marL="1600200" indent="-228600">
              <a:buClr>
                <a:srgbClr val="86AB5D"/>
              </a:buClr>
              <a:buFont typeface="ZapfDingbatsITC" charset="0"/>
              <a:buChar char="✚"/>
              <a:defRPr/>
            </a:lvl4pPr>
            <a:lvl5pPr marL="2057400" indent="-228600">
              <a:buClr>
                <a:srgbClr val="86AB5D"/>
              </a:buClr>
              <a:buFont typeface="ZapfDingbatsITC" charset="0"/>
              <a:buChar char="✚"/>
              <a:defRPr/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91929" y="378341"/>
            <a:ext cx="0" cy="193853"/>
          </a:xfrm>
          <a:prstGeom prst="line">
            <a:avLst/>
          </a:prstGeom>
          <a:ln w="88900">
            <a:solidFill>
              <a:srgbClr val="86AB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783771"/>
            <a:ext cx="9144000" cy="0"/>
          </a:xfrm>
          <a:prstGeom prst="line">
            <a:avLst/>
          </a:prstGeom>
          <a:ln w="22225">
            <a:solidFill>
              <a:schemeClr val="tx1">
                <a:alpha val="1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38" y="6475863"/>
            <a:ext cx="4026090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00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638B-5D61-4F41-8E99-1FA4AC3DF030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319157" y="1"/>
            <a:ext cx="2583476" cy="6216669"/>
          </a:xfrm>
          <a:prstGeom prst="rect">
            <a:avLst/>
          </a:prstGeom>
          <a:solidFill>
            <a:srgbClr val="86A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584032" y="6026442"/>
            <a:ext cx="2053727" cy="19455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07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BE2DA-CA39-F040-B87D-F66B3D45A7A1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690688"/>
            <a:ext cx="9144000" cy="42732"/>
          </a:xfrm>
          <a:prstGeom prst="line">
            <a:avLst/>
          </a:prstGeom>
          <a:ln w="22225">
            <a:solidFill>
              <a:schemeClr val="tx1">
                <a:alpha val="1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20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DC2E-EA2E-6C4F-8562-399618E8E075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690688"/>
            <a:ext cx="9144000" cy="42732"/>
          </a:xfrm>
          <a:prstGeom prst="line">
            <a:avLst/>
          </a:prstGeom>
          <a:ln w="22225">
            <a:solidFill>
              <a:schemeClr val="tx1">
                <a:alpha val="1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67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1A44-5819-9245-86C2-19F3DC00A50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690688"/>
            <a:ext cx="9144000" cy="42732"/>
          </a:xfrm>
          <a:prstGeom prst="line">
            <a:avLst/>
          </a:prstGeom>
          <a:ln w="22225">
            <a:solidFill>
              <a:schemeClr val="tx1">
                <a:alpha val="1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48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74BF-4325-E74D-A384-67420218A42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3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4D1-0440-B747-922A-3D091F9FE07A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0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4CE0-4B81-F14F-97F2-5CEA7269711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16" y="6465624"/>
            <a:ext cx="3019568" cy="14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3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D6A2C-1E21-1D4C-86E4-63E9697AA8AC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5/15/2017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4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0066A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882"/>
            <a:ext cx="9144000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785" y="1534064"/>
            <a:ext cx="7901967" cy="1259745"/>
          </a:xfrm>
        </p:spPr>
        <p:txBody>
          <a:bodyPr>
            <a:normAutofit fontScale="90000"/>
          </a:bodyPr>
          <a:lstStyle/>
          <a:p>
            <a:r>
              <a:rPr lang="en-US" dirty="0"/>
              <a:t>Report to the </a:t>
            </a:r>
            <a:r>
              <a:rPr lang="en-US" dirty="0" smtClean="0"/>
              <a:t>Citizens Blue </a:t>
            </a:r>
            <a:r>
              <a:rPr lang="en-US" dirty="0"/>
              <a:t>Ribbon Committee on JPS Health Network Long Range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94" y="2806200"/>
            <a:ext cx="3731036" cy="2203682"/>
          </a:xfrm>
        </p:spPr>
        <p:txBody>
          <a:bodyPr>
            <a:normAutofit lnSpcReduction="10000"/>
          </a:bodyPr>
          <a:lstStyle/>
          <a:p>
            <a:endParaRPr lang="en-US" dirty="0" smtClean="0">
              <a:solidFill>
                <a:srgbClr val="552733"/>
              </a:solidFill>
            </a:endParaRPr>
          </a:p>
          <a:p>
            <a:r>
              <a:rPr lang="en-US" dirty="0" smtClean="0">
                <a:solidFill>
                  <a:srgbClr val="552733"/>
                </a:solidFill>
              </a:rPr>
              <a:t>System Capacity and </a:t>
            </a:r>
          </a:p>
          <a:p>
            <a:r>
              <a:rPr lang="en-US" dirty="0" smtClean="0">
                <a:solidFill>
                  <a:srgbClr val="552733"/>
                </a:solidFill>
              </a:rPr>
              <a:t>Population Need </a:t>
            </a:r>
          </a:p>
          <a:p>
            <a:r>
              <a:rPr lang="en-US" dirty="0" smtClean="0">
                <a:solidFill>
                  <a:srgbClr val="552733"/>
                </a:solidFill>
              </a:rPr>
              <a:t>May 9, 2017</a:t>
            </a:r>
          </a:p>
          <a:p>
            <a:endParaRPr lang="en-US" dirty="0">
              <a:solidFill>
                <a:srgbClr val="552733"/>
              </a:solidFill>
            </a:endParaRPr>
          </a:p>
          <a:p>
            <a:r>
              <a:rPr lang="en-US" dirty="0" smtClean="0">
                <a:solidFill>
                  <a:srgbClr val="552733"/>
                </a:solidFill>
              </a:rPr>
              <a:t>Greg Vachon, MD, MPH, Principal</a:t>
            </a:r>
          </a:p>
          <a:p>
            <a:endParaRPr lang="en-US" dirty="0">
              <a:solidFill>
                <a:srgbClr val="552733"/>
              </a:solidFill>
            </a:endParaRPr>
          </a:p>
          <a:p>
            <a:endParaRPr lang="en-US" dirty="0">
              <a:solidFill>
                <a:srgbClr val="552733"/>
              </a:solidFill>
            </a:endParaRPr>
          </a:p>
          <a:p>
            <a:endParaRPr lang="en-US" dirty="0">
              <a:solidFill>
                <a:srgbClr val="5527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Specialty Take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4600"/>
            <a:ext cx="7886700" cy="51117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Specialty access is poor for target population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Long waits of months for non-urgent new appointments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On average, the percent of population need met by JPS is 27% (similar to primary care) but varies by specialty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27013" lvl="2" indent="-2270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/>
              <a:t>Planning for expansion must be much more than meeting a particular percentage of population need. Need to assess: </a:t>
            </a:r>
            <a:endParaRPr lang="en-US" dirty="0"/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Pediatrics versus adult drivers of need</a:t>
            </a:r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Other institutions capacity and willingness to meet needs </a:t>
            </a:r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Ability to attract other payers (degree of subsidy)</a:t>
            </a:r>
          </a:p>
          <a:p>
            <a:pPr marL="914400" lvl="3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Impact of unmet needs per specialty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Psychiatric Beds: Public Bed Need In Tarrant County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029075"/>
            <a:ext cx="7886700" cy="232727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Current beds are woefully inadequate to meet population needs </a:t>
            </a:r>
          </a:p>
          <a:p>
            <a:r>
              <a:rPr lang="en-US" dirty="0" smtClean="0"/>
              <a:t>Three keys: </a:t>
            </a:r>
          </a:p>
          <a:p>
            <a:pPr lvl="1"/>
            <a:r>
              <a:rPr lang="en-US" dirty="0" smtClean="0"/>
              <a:t>prevent need/demand </a:t>
            </a:r>
            <a:r>
              <a:rPr lang="en-US" sz="2100" dirty="0" smtClean="0"/>
              <a:t>(county-wide efforts to prevent mental health problems, identify and treat early in accessible ambulatory settings)</a:t>
            </a:r>
          </a:p>
          <a:p>
            <a:pPr lvl="1"/>
            <a:r>
              <a:rPr lang="en-US" dirty="0" smtClean="0"/>
              <a:t>optimize use of beds </a:t>
            </a:r>
            <a:r>
              <a:rPr lang="en-US" sz="2100" dirty="0" smtClean="0"/>
              <a:t>(e.g., complex patients at JPS) </a:t>
            </a:r>
            <a:endParaRPr lang="en-US" dirty="0" smtClean="0"/>
          </a:p>
          <a:p>
            <a:pPr lvl="1"/>
            <a:r>
              <a:rPr lang="en-US" dirty="0" smtClean="0"/>
              <a:t>build inpatient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181967"/>
              </p:ext>
            </p:extLst>
          </p:nvPr>
        </p:nvGraphicFramePr>
        <p:xfrm>
          <a:off x="742950" y="1059924"/>
          <a:ext cx="77724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4450"/>
                <a:gridCol w="783590"/>
                <a:gridCol w="783590"/>
                <a:gridCol w="783590"/>
                <a:gridCol w="783590"/>
                <a:gridCol w="78359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Best</a:t>
                      </a:r>
                      <a:r>
                        <a:rPr lang="en-US" baseline="0" dirty="0" smtClean="0"/>
                        <a:t> evidence: 70 public beds/100,000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1,414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1,568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1,722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1,893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2,064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Investments in</a:t>
                      </a:r>
                      <a:r>
                        <a:rPr lang="en-US" baseline="0" dirty="0" smtClean="0"/>
                        <a:t> comprehensive behavioral health supports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707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1,032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Beds</a:t>
                      </a:r>
                      <a:r>
                        <a:rPr lang="en-US" baseline="0" dirty="0" smtClean="0"/>
                        <a:t> if 50% of need met by JPS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516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JPS actual</a:t>
                      </a:r>
                      <a:r>
                        <a:rPr lang="en-US" baseline="0" dirty="0" smtClean="0"/>
                        <a:t> beds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Percent</a:t>
                      </a:r>
                      <a:r>
                        <a:rPr lang="en-US" baseline="0" dirty="0" smtClean="0"/>
                        <a:t> of the 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26%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ACUTE Medical Beds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4013199"/>
            <a:ext cx="7886700" cy="17430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Investment in primary care and care management need to be made to lower bed utilization rates</a:t>
            </a:r>
          </a:p>
          <a:p>
            <a:r>
              <a:rPr lang="en-US" dirty="0" smtClean="0"/>
              <a:t>Target population bed needs will need to continue to be met by multiple institutions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61147"/>
              </p:ext>
            </p:extLst>
          </p:nvPr>
        </p:nvGraphicFramePr>
        <p:xfrm>
          <a:off x="628649" y="1059924"/>
          <a:ext cx="7801246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311"/>
                <a:gridCol w="759387"/>
                <a:gridCol w="759387"/>
                <a:gridCol w="759387"/>
                <a:gridCol w="759387"/>
                <a:gridCol w="75938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Beds</a:t>
                      </a:r>
                      <a:r>
                        <a:rPr lang="en-US" baseline="0" dirty="0" smtClean="0"/>
                        <a:t> per thousand if no further capacity built in Tarrant County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Likely beds</a:t>
                      </a:r>
                      <a:r>
                        <a:rPr lang="en-US" baseline="0" dirty="0" smtClean="0"/>
                        <a:t> needed with current downward trends (assumes investment)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beds</a:t>
                      </a:r>
                      <a:r>
                        <a:rPr lang="en-US" baseline="0" dirty="0" smtClean="0"/>
                        <a:t> needed in all Tarrant County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770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Beds</a:t>
                      </a:r>
                      <a:r>
                        <a:rPr lang="en-US" baseline="0" dirty="0" smtClean="0"/>
                        <a:t> needed for the new population &lt;250% FPL at final rate of 1.65 per 1,000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92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Analysis </a:t>
            </a:r>
            <a:r>
              <a:rPr lang="en-US" dirty="0" smtClean="0"/>
              <a:t>of Target Population’s Acute Medical Bed Need At JPS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032069"/>
            <a:ext cx="7886700" cy="152259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Aging population keeps bed rate steady</a:t>
            </a:r>
          </a:p>
          <a:p>
            <a:r>
              <a:rPr lang="en-US" dirty="0" smtClean="0"/>
              <a:t>Without increasing beds current shortage evidenced by ER holding will be severely exacerbated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13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765219"/>
              </p:ext>
            </p:extLst>
          </p:nvPr>
        </p:nvGraphicFramePr>
        <p:xfrm>
          <a:off x="628649" y="1059924"/>
          <a:ext cx="7801246" cy="263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311"/>
                <a:gridCol w="759387"/>
                <a:gridCol w="759387"/>
                <a:gridCol w="759387"/>
                <a:gridCol w="759387"/>
                <a:gridCol w="7593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JPS Connection</a:t>
                      </a:r>
                      <a:r>
                        <a:rPr lang="en-US" sz="1600" baseline="0" dirty="0" smtClean="0"/>
                        <a:t> and Medicare &lt; 250% FPL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Beds</a:t>
                      </a:r>
                      <a:r>
                        <a:rPr lang="en-US" baseline="0" dirty="0" smtClean="0"/>
                        <a:t> per thousand adjusted for payer mix and expected bed need reduction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1.547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1.553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b</a:t>
                      </a:r>
                      <a:r>
                        <a:rPr lang="en-US" dirty="0" smtClean="0"/>
                        <a:t>eds</a:t>
                      </a:r>
                      <a:r>
                        <a:rPr lang="en-US" baseline="0" dirty="0" smtClean="0"/>
                        <a:t> needed for target population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JPS beds likely available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600" baseline="0" dirty="0" smtClean="0"/>
                        <a:t>(</a:t>
                      </a:r>
                      <a:r>
                        <a:rPr lang="en-US" sz="1600" dirty="0" smtClean="0"/>
                        <a:t>based</a:t>
                      </a:r>
                      <a:r>
                        <a:rPr lang="en-US" sz="1600" baseline="0" dirty="0" smtClean="0"/>
                        <a:t> on 55.1% of beds to Medicare, Connection, Self Pay)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Percent of need met for target population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9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Capacity and Population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Question and Answer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70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Capacity and population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4600"/>
            <a:ext cx="7886700" cy="51117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Key points</a:t>
            </a:r>
            <a:br>
              <a:rPr lang="en-US" b="1" dirty="0"/>
            </a:b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Current needs of target populations far exceed the capacity</a:t>
            </a:r>
            <a:endParaRPr lang="en-US" sz="28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Capacity cannot be increased to point of meeting all projected need: future need must be partially met through delivery system changes</a:t>
            </a:r>
            <a:endParaRPr lang="en-US" sz="28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Primary care and other preventive efforts must be strengthened in order to decrease demand for downstream services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40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055" y="3029113"/>
            <a:ext cx="1707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Example: 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2 million people need 80 cardiologists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6279" y="2855591"/>
            <a:ext cx="1648173" cy="1545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56130" y="2079653"/>
            <a:ext cx="710750" cy="30992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294469" y="3077573"/>
            <a:ext cx="84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8487A"/>
                </a:solidFill>
              </a:rPr>
              <a:t>30</a:t>
            </a:r>
          </a:p>
          <a:p>
            <a:pPr algn="ctr"/>
            <a:r>
              <a:rPr lang="en-US" sz="1000" dirty="0" smtClean="0">
                <a:solidFill>
                  <a:srgbClr val="08487A"/>
                </a:solidFill>
              </a:rPr>
              <a:t>Cardiologists</a:t>
            </a:r>
            <a:endParaRPr lang="en-US" sz="1000" dirty="0">
              <a:solidFill>
                <a:srgbClr val="08487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Framework for Defining Capacity and need: Population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8650" y="2079653"/>
            <a:ext cx="2438231" cy="3099250"/>
          </a:xfrm>
          <a:prstGeom prst="rect">
            <a:avLst/>
          </a:prstGeom>
          <a:noFill/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46059" y="1367554"/>
            <a:ext cx="1003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Total Need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2576068" y="1631047"/>
            <a:ext cx="250813" cy="39928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209799" y="908825"/>
            <a:ext cx="10034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Need of target population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3403985" y="3362819"/>
            <a:ext cx="250813" cy="39928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76295" y="2088264"/>
            <a:ext cx="710750" cy="30992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209799" y="908825"/>
            <a:ext cx="1003412" cy="1146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667456" y="5176663"/>
            <a:ext cx="10794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Target population need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853477" y="4373698"/>
            <a:ext cx="710750" cy="8138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669130" y="4420071"/>
            <a:ext cx="1079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JPS</a:t>
            </a:r>
          </a:p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capacity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53477" y="3293017"/>
            <a:ext cx="710750" cy="1042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853477" y="2088263"/>
            <a:ext cx="710750" cy="112215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794360" y="3482160"/>
            <a:ext cx="83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Other systems</a:t>
            </a: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95750" y="2329994"/>
            <a:ext cx="83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Unmet needs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24268" y="4457440"/>
            <a:ext cx="3046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“Capacity of JPS could meet 26% of need in target population”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84308" y="3528228"/>
            <a:ext cx="3046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“Other systems fulfill unknown amount of the need”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84309" y="2176106"/>
            <a:ext cx="3046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“There are significant unmet needs, even if total specialists in Tarrant County may be adequate”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09800" y="2088264"/>
            <a:ext cx="849304" cy="3080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7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7" grpId="0" animBg="1"/>
      <p:bldP spid="38" grpId="0"/>
      <p:bldP spid="16" grpId="0" animBg="1"/>
      <p:bldP spid="19" grpId="0"/>
      <p:bldP spid="20" grpId="0" animBg="1"/>
      <p:bldP spid="21" grpId="0" animBg="1"/>
      <p:bldP spid="23" grpId="0" animBg="1"/>
      <p:bldP spid="22" grpId="0"/>
      <p:bldP spid="28" grpId="0" animBg="1"/>
      <p:bldP spid="30" grpId="0"/>
      <p:bldP spid="32" grpId="0" animBg="1"/>
      <p:bldP spid="33" grpId="0" animBg="1"/>
      <p:bldP spid="34" grpId="0"/>
      <p:bldP spid="35" grpId="0"/>
      <p:bldP spid="26" grpId="0"/>
      <p:bldP spid="36" grpId="0"/>
      <p:bldP spid="37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Today’s Percentage to Define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3070" y="2694215"/>
            <a:ext cx="710750" cy="27350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708166" y="4735286"/>
            <a:ext cx="710750" cy="693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3819" y="4820654"/>
            <a:ext cx="1079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26%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08166" y="3736073"/>
            <a:ext cx="710750" cy="9576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708166" y="2694214"/>
            <a:ext cx="710750" cy="956491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672267" y="3840480"/>
            <a:ext cx="83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Other systems</a:t>
            </a: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48123" y="2801161"/>
            <a:ext cx="83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Unmet needs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65525" y="1314441"/>
            <a:ext cx="710750" cy="411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771693" y="4386825"/>
            <a:ext cx="710750" cy="1042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587347" y="4473674"/>
            <a:ext cx="1079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26%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71693" y="2898774"/>
            <a:ext cx="710750" cy="14446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771693" y="1314441"/>
            <a:ext cx="710750" cy="1497484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831309" y="2008414"/>
            <a:ext cx="710750" cy="34208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726404" y="4562554"/>
            <a:ext cx="710750" cy="8686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726404" y="3316217"/>
            <a:ext cx="710750" cy="12070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726405" y="2017432"/>
            <a:ext cx="710750" cy="120700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584511" y="4666765"/>
            <a:ext cx="1079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26%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" name="Elbow Connector 7"/>
          <p:cNvCxnSpPr>
            <a:endCxn id="50" idx="1"/>
          </p:cNvCxnSpPr>
          <p:nvPr/>
        </p:nvCxnSpPr>
        <p:spPr>
          <a:xfrm>
            <a:off x="6482443" y="4386825"/>
            <a:ext cx="710750" cy="1626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endCxn id="50" idx="1"/>
          </p:cNvCxnSpPr>
          <p:nvPr/>
        </p:nvCxnSpPr>
        <p:spPr>
          <a:xfrm flipV="1">
            <a:off x="2418916" y="4549494"/>
            <a:ext cx="4774277" cy="187702"/>
          </a:xfrm>
          <a:prstGeom prst="bentConnector3">
            <a:avLst>
              <a:gd name="adj1" fmla="val 9258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Up Arrow 13"/>
          <p:cNvSpPr/>
          <p:nvPr/>
        </p:nvSpPr>
        <p:spPr>
          <a:xfrm>
            <a:off x="6594943" y="4405001"/>
            <a:ext cx="143691" cy="3256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193193" y="3887774"/>
            <a:ext cx="1873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Number of cardiologists needed to have capacity to serve same percentage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738634" y="1683844"/>
            <a:ext cx="1873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Absolute unmet need increases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Right Arrow 57"/>
          <p:cNvSpPr/>
          <p:nvPr/>
        </p:nvSpPr>
        <p:spPr>
          <a:xfrm rot="20548983">
            <a:off x="2370346" y="2446410"/>
            <a:ext cx="3874155" cy="274141"/>
          </a:xfrm>
          <a:prstGeom prst="rightArrow">
            <a:avLst/>
          </a:prstGeom>
          <a:solidFill>
            <a:srgbClr val="C0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38230" y="5585385"/>
            <a:ext cx="619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Now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30769" y="5567929"/>
            <a:ext cx="119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10 years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11675" y="5567929"/>
            <a:ext cx="119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20 years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Alternative: </a:t>
            </a:r>
            <a:r>
              <a:rPr lang="en-US" dirty="0"/>
              <a:t>plan to meet </a:t>
            </a:r>
            <a:r>
              <a:rPr lang="en-US" dirty="0" smtClean="0"/>
              <a:t>Need, </a:t>
            </a:r>
            <a:r>
              <a:rPr lang="en-US" dirty="0"/>
              <a:t>as a County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3070" y="2694215"/>
            <a:ext cx="710750" cy="27350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708166" y="4735286"/>
            <a:ext cx="710750" cy="693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708166" y="3736073"/>
            <a:ext cx="710750" cy="9576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708166" y="2694214"/>
            <a:ext cx="710750" cy="956491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672267" y="3840480"/>
            <a:ext cx="83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Other systems</a:t>
            </a: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48123" y="2801161"/>
            <a:ext cx="83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Unmet needs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65525" y="1314441"/>
            <a:ext cx="710750" cy="411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771693" y="4057850"/>
            <a:ext cx="710750" cy="13713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771693" y="1971900"/>
            <a:ext cx="710750" cy="202775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771693" y="1314441"/>
            <a:ext cx="710750" cy="5992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831309" y="2008414"/>
            <a:ext cx="710750" cy="34208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726404" y="4386825"/>
            <a:ext cx="710750" cy="10444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726366" y="2898774"/>
            <a:ext cx="710750" cy="14353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726405" y="2017432"/>
            <a:ext cx="710750" cy="82476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Elbow Connector 7"/>
          <p:cNvCxnSpPr>
            <a:endCxn id="50" idx="1"/>
          </p:cNvCxnSpPr>
          <p:nvPr/>
        </p:nvCxnSpPr>
        <p:spPr>
          <a:xfrm>
            <a:off x="6482443" y="4057850"/>
            <a:ext cx="710750" cy="40894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endCxn id="50" idx="1"/>
          </p:cNvCxnSpPr>
          <p:nvPr/>
        </p:nvCxnSpPr>
        <p:spPr>
          <a:xfrm flipV="1">
            <a:off x="2418916" y="4466791"/>
            <a:ext cx="4774277" cy="268495"/>
          </a:xfrm>
          <a:prstGeom prst="bentConnector3">
            <a:avLst>
              <a:gd name="adj1" fmla="val 9258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Up Arrow 13"/>
          <p:cNvSpPr/>
          <p:nvPr/>
        </p:nvSpPr>
        <p:spPr>
          <a:xfrm>
            <a:off x="6594943" y="4075477"/>
            <a:ext cx="156921" cy="65518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193193" y="4051292"/>
            <a:ext cx="1567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Capacity needed to serve higher percentage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77861" y="2367567"/>
            <a:ext cx="2262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Create partnerships to enable other systems to similarly increase percentage of service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742993" y="1933300"/>
            <a:ext cx="2057400" cy="0"/>
          </a:xfrm>
          <a:prstGeom prst="line">
            <a:avLst/>
          </a:prstGeom>
          <a:ln w="127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77861" y="1228692"/>
            <a:ext cx="2262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Decrease need through technology</a:t>
            </a:r>
            <a:endParaRPr lang="en-US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70772" y="1760518"/>
            <a:ext cx="2203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accent2">
                    <a:lumMod val="50000"/>
                  </a:schemeClr>
                </a:solidFill>
              </a:rPr>
              <a:t>Potential to reach 100%</a:t>
            </a:r>
            <a:endParaRPr lang="en-US" sz="16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5118847" y="1333447"/>
            <a:ext cx="204107" cy="58026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338230" y="5585385"/>
            <a:ext cx="619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Now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30769" y="5567929"/>
            <a:ext cx="119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10 years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11675" y="5567929"/>
            <a:ext cx="119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20 years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0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36" grpId="0"/>
      <p:bldP spid="37" grpId="0"/>
      <p:bldP spid="15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8650" y="2953474"/>
            <a:ext cx="1707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Example: </a:t>
            </a:r>
          </a:p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2 million people need 80 cardiologists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part of Model (except beds) Assumes All Capacity is Directed towards the target Population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8650" y="2079653"/>
            <a:ext cx="2438231" cy="3099250"/>
          </a:xfrm>
          <a:prstGeom prst="rect">
            <a:avLst/>
          </a:prstGeom>
          <a:noFill/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46059" y="1367554"/>
            <a:ext cx="1003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Total Need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56130" y="2079653"/>
            <a:ext cx="710750" cy="30992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576068" y="1631047"/>
            <a:ext cx="250813" cy="39928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209799" y="908825"/>
            <a:ext cx="10034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Need of target population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3403985" y="3362819"/>
            <a:ext cx="250813" cy="39928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76295" y="2088264"/>
            <a:ext cx="710750" cy="30992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84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209799" y="908825"/>
            <a:ext cx="1003412" cy="1146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667456" y="5176663"/>
            <a:ext cx="10794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Target population need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841022" y="4376058"/>
            <a:ext cx="710750" cy="811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656676" y="5187514"/>
            <a:ext cx="1079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JPS</a:t>
            </a:r>
          </a:p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capacity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" name="Curved Connector 7"/>
          <p:cNvCxnSpPr/>
          <p:nvPr/>
        </p:nvCxnSpPr>
        <p:spPr>
          <a:xfrm rot="10800000" flipV="1">
            <a:off x="655182" y="4539343"/>
            <a:ext cx="2411699" cy="637320"/>
          </a:xfrm>
          <a:prstGeom prst="curvedConnector3">
            <a:avLst>
              <a:gd name="adj1" fmla="val 29350"/>
            </a:avLst>
          </a:prstGeom>
          <a:ln w="12700">
            <a:solidFill>
              <a:srgbClr val="0848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 rot="16200000">
            <a:off x="4651595" y="4472172"/>
            <a:ext cx="1658907" cy="1727940"/>
          </a:xfrm>
          <a:prstGeom prst="arc">
            <a:avLst>
              <a:gd name="adj1" fmla="val 18633495"/>
              <a:gd name="adj2" fmla="val 232023"/>
            </a:avLst>
          </a:prstGeom>
          <a:ln w="12700">
            <a:solidFill>
              <a:srgbClr val="0848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183427" y="3035556"/>
            <a:ext cx="1029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&lt;250 FPL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Need 31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33922" y="5530977"/>
            <a:ext cx="19332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8 cardiologists but serve patient mix above and below 250 FPL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3" name="Elbow Connector 42"/>
          <p:cNvCxnSpPr>
            <a:stCxn id="41" idx="0"/>
          </p:cNvCxnSpPr>
          <p:nvPr/>
        </p:nvCxnSpPr>
        <p:spPr>
          <a:xfrm rot="5400000" flipH="1" flipV="1">
            <a:off x="2290930" y="5111362"/>
            <a:ext cx="529230" cy="310001"/>
          </a:xfrm>
          <a:prstGeom prst="bentConnector3">
            <a:avLst>
              <a:gd name="adj1" fmla="val 43829"/>
            </a:avLst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16200000" flipV="1">
            <a:off x="2038722" y="5174378"/>
            <a:ext cx="452790" cy="270857"/>
          </a:xfrm>
          <a:prstGeom prst="bentConnector3">
            <a:avLst>
              <a:gd name="adj1" fmla="val 52308"/>
            </a:avLst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Left Arrow 54"/>
          <p:cNvSpPr/>
          <p:nvPr/>
        </p:nvSpPr>
        <p:spPr>
          <a:xfrm>
            <a:off x="5321456" y="4669771"/>
            <a:ext cx="858908" cy="331976"/>
          </a:xfrm>
          <a:prstGeom prst="leftArrow">
            <a:avLst>
              <a:gd name="adj1" fmla="val 3524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6216552" y="4376058"/>
            <a:ext cx="1933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Portion of population actually served is less than 26% - only that under the curve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Primary Care in All of Tarrant County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94782" y="3845983"/>
            <a:ext cx="7886700" cy="2030413"/>
          </a:xfrm>
        </p:spPr>
        <p:txBody>
          <a:bodyPr/>
          <a:lstStyle/>
          <a:p>
            <a:r>
              <a:rPr lang="en-US" dirty="0" smtClean="0"/>
              <a:t>Non-physician PCPs likely make up </a:t>
            </a:r>
            <a:r>
              <a:rPr lang="en-US" u="sng" dirty="0" smtClean="0"/>
              <a:t>some</a:t>
            </a:r>
            <a:r>
              <a:rPr lang="en-US" dirty="0" smtClean="0"/>
              <a:t> of 25%, but data consistent with low primary care capacity</a:t>
            </a:r>
          </a:p>
          <a:p>
            <a:r>
              <a:rPr lang="en-US" dirty="0" smtClean="0"/>
              <a:t>25 FTEs of net PCPs per year will be needed in Tarrant in next five years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499368"/>
              </p:ext>
            </p:extLst>
          </p:nvPr>
        </p:nvGraphicFramePr>
        <p:xfrm>
          <a:off x="857250" y="1397000"/>
          <a:ext cx="676275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1950"/>
                <a:gridCol w="772160"/>
                <a:gridCol w="772160"/>
                <a:gridCol w="772160"/>
                <a:gridCol w="772160"/>
                <a:gridCol w="77216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Needed FTEs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1,581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</a:t>
                      </a:r>
                      <a:r>
                        <a:rPr lang="en-US" baseline="0" dirty="0" smtClean="0"/>
                        <a:t> n</a:t>
                      </a:r>
                      <a:r>
                        <a:rPr lang="en-US" dirty="0" smtClean="0"/>
                        <a:t>umber of primary care physicians in</a:t>
                      </a:r>
                      <a:r>
                        <a:rPr lang="en-US" baseline="0" dirty="0" smtClean="0"/>
                        <a:t> Tarrant County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Percent of need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538132" y="2140240"/>
            <a:ext cx="3305176" cy="12836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66950" y="5630333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1,168 – 1,043 = 125 ÷ 5 years = </a:t>
            </a:r>
            <a:r>
              <a:rPr lang="en-US" dirty="0" smtClean="0">
                <a:solidFill>
                  <a:srgbClr val="C00000"/>
                </a:solidFill>
              </a:rPr>
              <a:t>25 per year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33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Care Needs For Population &lt; 250% FPL Compared to </a:t>
            </a:r>
            <a:br>
              <a:rPr lang="en-US" dirty="0" smtClean="0"/>
            </a:br>
            <a:r>
              <a:rPr lang="en-US" dirty="0" smtClean="0"/>
              <a:t>JPS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029075"/>
            <a:ext cx="7886700" cy="17430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Primary care is needed as one foundation to achieving prevention, lower hospital rates</a:t>
            </a:r>
          </a:p>
          <a:p>
            <a:r>
              <a:rPr lang="en-US" dirty="0" smtClean="0"/>
              <a:t>Major training, recruiting and retention of PCPs is essential </a:t>
            </a:r>
          </a:p>
          <a:p>
            <a:r>
              <a:rPr lang="en-US" dirty="0" smtClean="0"/>
              <a:t>Concurrent primary care facility expansion/additions will be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8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52667"/>
              </p:ext>
            </p:extLst>
          </p:nvPr>
        </p:nvGraphicFramePr>
        <p:xfrm>
          <a:off x="742950" y="1059924"/>
          <a:ext cx="741045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750"/>
                <a:gridCol w="815340"/>
                <a:gridCol w="815340"/>
                <a:gridCol w="815340"/>
                <a:gridCol w="815340"/>
                <a:gridCol w="8153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Needed FTEs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JPS FTEs to continue</a:t>
                      </a:r>
                      <a:r>
                        <a:rPr lang="en-US" baseline="0" dirty="0" smtClean="0"/>
                        <a:t> same “coverage”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</a:t>
                      </a:r>
                    </a:p>
                    <a:p>
                      <a:pPr algn="ctr"/>
                      <a:r>
                        <a:rPr lang="en-US" sz="1200" dirty="0" smtClean="0"/>
                        <a:t>(current)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149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Percent of demand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26%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JPS FTEs needed to reach 50% in 20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(current)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287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Percent</a:t>
                      </a:r>
                      <a:r>
                        <a:rPr lang="en-US" baseline="0" dirty="0" smtClean="0"/>
                        <a:t> of demand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50%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60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Specialty NEED For Population &lt; 250% FPL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837670"/>
              </p:ext>
            </p:extLst>
          </p:nvPr>
        </p:nvGraphicFramePr>
        <p:xfrm>
          <a:off x="4591050" y="1152525"/>
          <a:ext cx="4191000" cy="4688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9489-DF73-4A76-950F-93D686310CE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9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3036078"/>
              </p:ext>
            </p:extLst>
          </p:nvPr>
        </p:nvGraphicFramePr>
        <p:xfrm>
          <a:off x="209496" y="1152525"/>
          <a:ext cx="4062412" cy="504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7387" y="5966289"/>
            <a:ext cx="5229225" cy="29527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H="1">
            <a:off x="4502331" y="975361"/>
            <a:ext cx="13417" cy="4865881"/>
          </a:xfrm>
          <a:prstGeom prst="line">
            <a:avLst/>
          </a:prstGeom>
          <a:ln w="34925">
            <a:solidFill>
              <a:srgbClr val="0848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85256" y="904511"/>
            <a:ext cx="113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Zero to 30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4178" y="904511"/>
            <a:ext cx="131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Scale to 100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28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H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F65A7"/>
      </a:accent1>
      <a:accent2>
        <a:srgbClr val="86AB5D"/>
      </a:accent2>
      <a:accent3>
        <a:srgbClr val="552533"/>
      </a:accent3>
      <a:accent4>
        <a:srgbClr val="75A6CB"/>
      </a:accent4>
      <a:accent5>
        <a:srgbClr val="B7D794"/>
      </a:accent5>
      <a:accent6>
        <a:srgbClr val="7C4555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8105</TotalTime>
  <Words>934</Words>
  <Application>Microsoft Office PowerPoint</Application>
  <PresentationFormat>On-screen Show (4:3)</PresentationFormat>
  <Paragraphs>259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Report to the Citizens Blue Ribbon Committee on JPS Health Network Long Range Planning</vt:lpstr>
      <vt:lpstr>System Capacity and population Need</vt:lpstr>
      <vt:lpstr>Framework for Defining Capacity and need: Population view</vt:lpstr>
      <vt:lpstr>Using Today’s Percentage to Define Plans</vt:lpstr>
      <vt:lpstr>Alternative: plan to meet Need, as a County </vt:lpstr>
      <vt:lpstr>A part of Model (except beds) Assumes All Capacity is Directed towards the target Population</vt:lpstr>
      <vt:lpstr>Primary Care in All of Tarrant County</vt:lpstr>
      <vt:lpstr>Primary Care Needs For Population &lt; 250% FPL Compared to  JPS Capacity</vt:lpstr>
      <vt:lpstr>Specialty NEED For Population &lt; 250% FPL</vt:lpstr>
      <vt:lpstr>Specialty Take Home</vt:lpstr>
      <vt:lpstr>Psychiatric Beds: Public Bed Need In Tarrant County</vt:lpstr>
      <vt:lpstr>ACUTE Medical Beds</vt:lpstr>
      <vt:lpstr>Analysis of Target Population’s Acute Medical Bed Need At JPS</vt:lpstr>
      <vt:lpstr>System Capacity and Population Needs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Vachon</dc:creator>
  <cp:lastModifiedBy>Kandice S. Boutte</cp:lastModifiedBy>
  <cp:revision>126</cp:revision>
  <cp:lastPrinted>2017-04-10T17:56:53Z</cp:lastPrinted>
  <dcterms:created xsi:type="dcterms:W3CDTF">2017-03-30T03:16:50Z</dcterms:created>
  <dcterms:modified xsi:type="dcterms:W3CDTF">2017-05-15T20:39:01Z</dcterms:modified>
</cp:coreProperties>
</file>