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60" r:id="rId1"/>
    <p:sldMasterId id="2147483688" r:id="rId2"/>
    <p:sldMasterId id="2147483703" r:id="rId3"/>
  </p:sldMasterIdLst>
  <p:notesMasterIdLst>
    <p:notesMasterId r:id="rId27"/>
  </p:notesMasterIdLst>
  <p:sldIdLst>
    <p:sldId id="374" r:id="rId4"/>
    <p:sldId id="390" r:id="rId5"/>
    <p:sldId id="398" r:id="rId6"/>
    <p:sldId id="392" r:id="rId7"/>
    <p:sldId id="399" r:id="rId8"/>
    <p:sldId id="355" r:id="rId9"/>
    <p:sldId id="377" r:id="rId10"/>
    <p:sldId id="378" r:id="rId11"/>
    <p:sldId id="379" r:id="rId12"/>
    <p:sldId id="380" r:id="rId13"/>
    <p:sldId id="381" r:id="rId14"/>
    <p:sldId id="382" r:id="rId15"/>
    <p:sldId id="383" r:id="rId16"/>
    <p:sldId id="394" r:id="rId17"/>
    <p:sldId id="393" r:id="rId18"/>
    <p:sldId id="396" r:id="rId19"/>
    <p:sldId id="397" r:id="rId20"/>
    <p:sldId id="384" r:id="rId21"/>
    <p:sldId id="385" r:id="rId22"/>
    <p:sldId id="386" r:id="rId23"/>
    <p:sldId id="387" r:id="rId24"/>
    <p:sldId id="388" r:id="rId25"/>
    <p:sldId id="389" r:id="rId2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448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55"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2733"/>
    <a:srgbClr val="0066A3"/>
    <a:srgbClr val="86AB5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6405"/>
  </p:normalViewPr>
  <p:slideViewPr>
    <p:cSldViewPr snapToGrid="0" snapToObjects="1">
      <p:cViewPr>
        <p:scale>
          <a:sx n="101" d="100"/>
          <a:sy n="101" d="100"/>
        </p:scale>
        <p:origin x="-778" y="202"/>
      </p:cViewPr>
      <p:guideLst>
        <p:guide orient="horz" pos="2160"/>
        <p:guide pos="4488"/>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commentAuthors" Target="commentAuthor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D73A9A00-B85E-5A44-A879-D4D8ABEFB095}" type="datetimeFigureOut">
              <a:rPr lang="en-US" smtClean="0"/>
              <a:t>10/24/2016</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45BEE3FC-21D0-5A44-A94D-D4C6FA045CB1}" type="slidenum">
              <a:rPr lang="en-US" smtClean="0"/>
              <a:t>‹#›</a:t>
            </a:fld>
            <a:endParaRPr lang="en-US" dirty="0"/>
          </a:p>
        </p:txBody>
      </p:sp>
    </p:spTree>
    <p:extLst>
      <p:ext uri="{BB962C8B-B14F-4D97-AF65-F5344CB8AC3E}">
        <p14:creationId xmlns:p14="http://schemas.microsoft.com/office/powerpoint/2010/main" val="11852642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903616-ACC1-2B40-92D2-6C2DBD9014BB}" type="slidenum">
              <a:rPr lang="en-US" smtClean="0"/>
              <a:t>2</a:t>
            </a:fld>
            <a:endParaRPr lang="en-US" dirty="0"/>
          </a:p>
        </p:txBody>
      </p:sp>
    </p:spTree>
    <p:extLst>
      <p:ext uri="{BB962C8B-B14F-4D97-AF65-F5344CB8AC3E}">
        <p14:creationId xmlns:p14="http://schemas.microsoft.com/office/powerpoint/2010/main" val="383144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903616-ACC1-2B40-92D2-6C2DBD9014BB}" type="slidenum">
              <a:rPr lang="en-US" smtClean="0"/>
              <a:t>12</a:t>
            </a:fld>
            <a:endParaRPr lang="en-US" dirty="0"/>
          </a:p>
        </p:txBody>
      </p:sp>
    </p:spTree>
    <p:extLst>
      <p:ext uri="{BB962C8B-B14F-4D97-AF65-F5344CB8AC3E}">
        <p14:creationId xmlns:p14="http://schemas.microsoft.com/office/powerpoint/2010/main" val="42123931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903616-ACC1-2B40-92D2-6C2DBD9014BB}" type="slidenum">
              <a:rPr lang="en-US" smtClean="0"/>
              <a:t>13</a:t>
            </a:fld>
            <a:endParaRPr lang="en-US" dirty="0"/>
          </a:p>
        </p:txBody>
      </p:sp>
    </p:spTree>
    <p:extLst>
      <p:ext uri="{BB962C8B-B14F-4D97-AF65-F5344CB8AC3E}">
        <p14:creationId xmlns:p14="http://schemas.microsoft.com/office/powerpoint/2010/main" val="31750994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903616-ACC1-2B40-92D2-6C2DBD9014BB}" type="slidenum">
              <a:rPr lang="en-US" smtClean="0"/>
              <a:t>14</a:t>
            </a:fld>
            <a:endParaRPr lang="en-US" dirty="0"/>
          </a:p>
        </p:txBody>
      </p:sp>
    </p:spTree>
    <p:extLst>
      <p:ext uri="{BB962C8B-B14F-4D97-AF65-F5344CB8AC3E}">
        <p14:creationId xmlns:p14="http://schemas.microsoft.com/office/powerpoint/2010/main" val="12764810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903616-ACC1-2B40-92D2-6C2DBD9014BB}" type="slidenum">
              <a:rPr lang="en-US" smtClean="0"/>
              <a:t>15</a:t>
            </a:fld>
            <a:endParaRPr lang="en-US" dirty="0"/>
          </a:p>
        </p:txBody>
      </p:sp>
    </p:spTree>
    <p:extLst>
      <p:ext uri="{BB962C8B-B14F-4D97-AF65-F5344CB8AC3E}">
        <p14:creationId xmlns:p14="http://schemas.microsoft.com/office/powerpoint/2010/main" val="20483653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903616-ACC1-2B40-92D2-6C2DBD9014BB}" type="slidenum">
              <a:rPr lang="en-US" smtClean="0"/>
              <a:t>16</a:t>
            </a:fld>
            <a:endParaRPr lang="en-US" dirty="0"/>
          </a:p>
        </p:txBody>
      </p:sp>
    </p:spTree>
    <p:extLst>
      <p:ext uri="{BB962C8B-B14F-4D97-AF65-F5344CB8AC3E}">
        <p14:creationId xmlns:p14="http://schemas.microsoft.com/office/powerpoint/2010/main" val="3957753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1774">
              <a:defRPr/>
            </a:pPr>
            <a:fld id="{3E903616-ACC1-2B40-92D2-6C2DBD9014BB}" type="slidenum">
              <a:rPr lang="en-US" sz="1800" kern="0">
                <a:solidFill>
                  <a:sysClr val="windowText" lastClr="000000"/>
                </a:solidFill>
              </a:rPr>
              <a:pPr defTabSz="931774">
                <a:defRPr/>
              </a:pPr>
              <a:t>17</a:t>
            </a:fld>
            <a:endParaRPr lang="en-US" sz="1800" kern="0" dirty="0">
              <a:solidFill>
                <a:sysClr val="windowText" lastClr="000000"/>
              </a:solidFill>
            </a:endParaRPr>
          </a:p>
        </p:txBody>
      </p:sp>
    </p:spTree>
    <p:extLst>
      <p:ext uri="{BB962C8B-B14F-4D97-AF65-F5344CB8AC3E}">
        <p14:creationId xmlns:p14="http://schemas.microsoft.com/office/powerpoint/2010/main" val="1912887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903616-ACC1-2B40-92D2-6C2DBD9014BB}" type="slidenum">
              <a:rPr lang="en-US" smtClean="0"/>
              <a:t>18</a:t>
            </a:fld>
            <a:endParaRPr lang="en-US" dirty="0"/>
          </a:p>
        </p:txBody>
      </p:sp>
    </p:spTree>
    <p:extLst>
      <p:ext uri="{BB962C8B-B14F-4D97-AF65-F5344CB8AC3E}">
        <p14:creationId xmlns:p14="http://schemas.microsoft.com/office/powerpoint/2010/main" val="28195024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903616-ACC1-2B40-92D2-6C2DBD9014BB}" type="slidenum">
              <a:rPr lang="en-US" smtClean="0"/>
              <a:t>19</a:t>
            </a:fld>
            <a:endParaRPr lang="en-US" dirty="0"/>
          </a:p>
        </p:txBody>
      </p:sp>
    </p:spTree>
    <p:extLst>
      <p:ext uri="{BB962C8B-B14F-4D97-AF65-F5344CB8AC3E}">
        <p14:creationId xmlns:p14="http://schemas.microsoft.com/office/powerpoint/2010/main" val="33663902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903616-ACC1-2B40-92D2-6C2DBD9014BB}" type="slidenum">
              <a:rPr lang="en-US" smtClean="0"/>
              <a:t>20</a:t>
            </a:fld>
            <a:endParaRPr lang="en-US" dirty="0"/>
          </a:p>
        </p:txBody>
      </p:sp>
    </p:spTree>
    <p:extLst>
      <p:ext uri="{BB962C8B-B14F-4D97-AF65-F5344CB8AC3E}">
        <p14:creationId xmlns:p14="http://schemas.microsoft.com/office/powerpoint/2010/main" val="3813694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903616-ACC1-2B40-92D2-6C2DBD9014BB}" type="slidenum">
              <a:rPr lang="en-US" smtClean="0"/>
              <a:t>21</a:t>
            </a:fld>
            <a:endParaRPr lang="en-US" dirty="0"/>
          </a:p>
        </p:txBody>
      </p:sp>
    </p:spTree>
    <p:extLst>
      <p:ext uri="{BB962C8B-B14F-4D97-AF65-F5344CB8AC3E}">
        <p14:creationId xmlns:p14="http://schemas.microsoft.com/office/powerpoint/2010/main" val="39742300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1774">
              <a:defRPr/>
            </a:pPr>
            <a:fld id="{45BEE3FC-21D0-5A44-A94D-D4C6FA045CB1}" type="slidenum">
              <a:rPr lang="en-US" sz="1800" kern="0">
                <a:solidFill>
                  <a:sysClr val="windowText" lastClr="000000"/>
                </a:solidFill>
              </a:rPr>
              <a:pPr defTabSz="931774">
                <a:defRPr/>
              </a:pPr>
              <a:t>3</a:t>
            </a:fld>
            <a:endParaRPr lang="en-US" sz="1800" kern="0" dirty="0">
              <a:solidFill>
                <a:sysClr val="windowText" lastClr="000000"/>
              </a:solidFill>
            </a:endParaRPr>
          </a:p>
        </p:txBody>
      </p:sp>
    </p:spTree>
    <p:extLst>
      <p:ext uri="{BB962C8B-B14F-4D97-AF65-F5344CB8AC3E}">
        <p14:creationId xmlns:p14="http://schemas.microsoft.com/office/powerpoint/2010/main" val="37582141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903616-ACC1-2B40-92D2-6C2DBD9014BB}" type="slidenum">
              <a:rPr lang="en-US" smtClean="0"/>
              <a:t>22</a:t>
            </a:fld>
            <a:endParaRPr lang="en-US" dirty="0"/>
          </a:p>
        </p:txBody>
      </p:sp>
    </p:spTree>
    <p:extLst>
      <p:ext uri="{BB962C8B-B14F-4D97-AF65-F5344CB8AC3E}">
        <p14:creationId xmlns:p14="http://schemas.microsoft.com/office/powerpoint/2010/main" val="9481798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903616-ACC1-2B40-92D2-6C2DBD9014BB}" type="slidenum">
              <a:rPr lang="en-US" smtClean="0"/>
              <a:t>23</a:t>
            </a:fld>
            <a:endParaRPr lang="en-US" dirty="0"/>
          </a:p>
        </p:txBody>
      </p:sp>
    </p:spTree>
    <p:extLst>
      <p:ext uri="{BB962C8B-B14F-4D97-AF65-F5344CB8AC3E}">
        <p14:creationId xmlns:p14="http://schemas.microsoft.com/office/powerpoint/2010/main" val="13876198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903616-ACC1-2B40-92D2-6C2DBD9014BB}" type="slidenum">
              <a:rPr lang="en-US" smtClean="0"/>
              <a:t>4</a:t>
            </a:fld>
            <a:endParaRPr lang="en-US" dirty="0"/>
          </a:p>
        </p:txBody>
      </p:sp>
    </p:spTree>
    <p:extLst>
      <p:ext uri="{BB962C8B-B14F-4D97-AF65-F5344CB8AC3E}">
        <p14:creationId xmlns:p14="http://schemas.microsoft.com/office/powerpoint/2010/main" val="9872223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903616-ACC1-2B40-92D2-6C2DBD9014BB}" type="slidenum">
              <a:rPr lang="en-US" smtClean="0"/>
              <a:t>6</a:t>
            </a:fld>
            <a:endParaRPr lang="en-US" dirty="0"/>
          </a:p>
        </p:txBody>
      </p:sp>
    </p:spTree>
    <p:extLst>
      <p:ext uri="{BB962C8B-B14F-4D97-AF65-F5344CB8AC3E}">
        <p14:creationId xmlns:p14="http://schemas.microsoft.com/office/powerpoint/2010/main" val="3435573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903616-ACC1-2B40-92D2-6C2DBD9014BB}" type="slidenum">
              <a:rPr lang="en-US" smtClean="0"/>
              <a:t>7</a:t>
            </a:fld>
            <a:endParaRPr lang="en-US" dirty="0"/>
          </a:p>
        </p:txBody>
      </p:sp>
    </p:spTree>
    <p:extLst>
      <p:ext uri="{BB962C8B-B14F-4D97-AF65-F5344CB8AC3E}">
        <p14:creationId xmlns:p14="http://schemas.microsoft.com/office/powerpoint/2010/main" val="36933216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903616-ACC1-2B40-92D2-6C2DBD9014BB}" type="slidenum">
              <a:rPr lang="en-US" smtClean="0"/>
              <a:t>8</a:t>
            </a:fld>
            <a:endParaRPr lang="en-US" dirty="0"/>
          </a:p>
        </p:txBody>
      </p:sp>
    </p:spTree>
    <p:extLst>
      <p:ext uri="{BB962C8B-B14F-4D97-AF65-F5344CB8AC3E}">
        <p14:creationId xmlns:p14="http://schemas.microsoft.com/office/powerpoint/2010/main" val="15721038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903616-ACC1-2B40-92D2-6C2DBD9014BB}" type="slidenum">
              <a:rPr lang="en-US" smtClean="0"/>
              <a:t>9</a:t>
            </a:fld>
            <a:endParaRPr lang="en-US" dirty="0"/>
          </a:p>
        </p:txBody>
      </p:sp>
    </p:spTree>
    <p:extLst>
      <p:ext uri="{BB962C8B-B14F-4D97-AF65-F5344CB8AC3E}">
        <p14:creationId xmlns:p14="http://schemas.microsoft.com/office/powerpoint/2010/main" val="35833954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903616-ACC1-2B40-92D2-6C2DBD9014BB}" type="slidenum">
              <a:rPr lang="en-US" smtClean="0"/>
              <a:t>10</a:t>
            </a:fld>
            <a:endParaRPr lang="en-US" dirty="0"/>
          </a:p>
        </p:txBody>
      </p:sp>
    </p:spTree>
    <p:extLst>
      <p:ext uri="{BB962C8B-B14F-4D97-AF65-F5344CB8AC3E}">
        <p14:creationId xmlns:p14="http://schemas.microsoft.com/office/powerpoint/2010/main" val="17798814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903616-ACC1-2B40-92D2-6C2DBD9014BB}" type="slidenum">
              <a:rPr lang="en-US" smtClean="0"/>
              <a:t>11</a:t>
            </a:fld>
            <a:endParaRPr lang="en-US" dirty="0"/>
          </a:p>
        </p:txBody>
      </p:sp>
    </p:spTree>
    <p:extLst>
      <p:ext uri="{BB962C8B-B14F-4D97-AF65-F5344CB8AC3E}">
        <p14:creationId xmlns:p14="http://schemas.microsoft.com/office/powerpoint/2010/main" val="1070482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hyperlink" Target="http://www.healthmanagement.com" TargetMode="External"/><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BD3667E-38C6-634A-8782-E5A32430280F}" type="datetime1">
              <a:rPr lang="en-US" smtClean="0"/>
              <a:t>10/24/2016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F76AA2C4-AE0E-5946-A9D4-6533D68737BD}" type="slidenum">
              <a:rPr lang="en-US" smtClean="0"/>
              <a:t>‹#›</a:t>
            </a:fld>
            <a:endParaRPr lang="en-US" dirty="0"/>
          </a:p>
        </p:txBody>
      </p:sp>
    </p:spTree>
    <p:extLst>
      <p:ext uri="{BB962C8B-B14F-4D97-AF65-F5344CB8AC3E}">
        <p14:creationId xmlns:p14="http://schemas.microsoft.com/office/powerpoint/2010/main" val="7445130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BA6A40-371C-DA41-8239-22194416ED4A}" type="datetime1">
              <a:rPr lang="en-US" smtClean="0"/>
              <a:t>10/24/2016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F76AA2C4-AE0E-5946-A9D4-6533D68737BD}" type="slidenum">
              <a:rPr lang="en-US" smtClean="0"/>
              <a:t>‹#›</a:t>
            </a:fld>
            <a:endParaRPr lang="en-US" dirty="0"/>
          </a:p>
        </p:txBody>
      </p:sp>
    </p:spTree>
    <p:extLst>
      <p:ext uri="{BB962C8B-B14F-4D97-AF65-F5344CB8AC3E}">
        <p14:creationId xmlns:p14="http://schemas.microsoft.com/office/powerpoint/2010/main" val="1380295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9C16887-05AA-2B44-BF55-7334DD346227}" type="datetime1">
              <a:rPr lang="en-US" smtClean="0"/>
              <a:t>10/24/2016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F76AA2C4-AE0E-5946-A9D4-6533D68737BD}" type="slidenum">
              <a:rPr lang="en-US" smtClean="0"/>
              <a:t>‹#›</a:t>
            </a:fld>
            <a:endParaRPr lang="en-US" dirty="0"/>
          </a:p>
        </p:txBody>
      </p:sp>
    </p:spTree>
    <p:extLst>
      <p:ext uri="{BB962C8B-B14F-4D97-AF65-F5344CB8AC3E}">
        <p14:creationId xmlns:p14="http://schemas.microsoft.com/office/powerpoint/2010/main" val="15138279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7" name="Picture 6" descr="HMA-ppt-cover6.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0" y="5428343"/>
            <a:ext cx="9144000" cy="762000"/>
          </a:xfrm>
        </p:spPr>
        <p:txBody>
          <a:bodyPr>
            <a:noAutofit/>
          </a:bodyPr>
          <a:lstStyle>
            <a:lvl1pPr>
              <a:defRPr sz="1800">
                <a:solidFill>
                  <a:schemeClr val="tx1"/>
                </a:solidFill>
                <a:latin typeface="Book Antiqua"/>
                <a:cs typeface="Book Antiqua"/>
              </a:defRPr>
            </a:lvl1pPr>
          </a:lstStyle>
          <a:p>
            <a:r>
              <a:rPr lang="en-US" dirty="0"/>
              <a:t>Click to edit Master title style</a:t>
            </a:r>
          </a:p>
        </p:txBody>
      </p:sp>
      <p:sp>
        <p:nvSpPr>
          <p:cNvPr id="6" name="TextBox 5">
            <a:hlinkClick r:id="rId3"/>
          </p:cNvPr>
          <p:cNvSpPr txBox="1"/>
          <p:nvPr userDrawn="1"/>
        </p:nvSpPr>
        <p:spPr>
          <a:xfrm>
            <a:off x="3116871" y="6368407"/>
            <a:ext cx="3053648" cy="307777"/>
          </a:xfrm>
          <a:prstGeom prst="rect">
            <a:avLst/>
          </a:prstGeom>
          <a:noFill/>
        </p:spPr>
        <p:txBody>
          <a:bodyPr wrap="square" rtlCol="0">
            <a:spAutoFit/>
          </a:bodyPr>
          <a:lstStyle/>
          <a:p>
            <a:pPr algn="ctr"/>
            <a:r>
              <a:rPr lang="en-US" sz="1400" dirty="0">
                <a:solidFill>
                  <a:schemeClr val="accent1"/>
                </a:solidFill>
                <a:latin typeface="Book Antiqua"/>
                <a:cs typeface="Book Antiqua"/>
              </a:rPr>
              <a:t>HealthManagement.com</a:t>
            </a:r>
          </a:p>
        </p:txBody>
      </p:sp>
      <p:sp>
        <p:nvSpPr>
          <p:cNvPr id="4" name="Text Placeholder 3"/>
          <p:cNvSpPr>
            <a:spLocks noGrp="1"/>
          </p:cNvSpPr>
          <p:nvPr>
            <p:ph type="body" sz="quarter" idx="10"/>
          </p:nvPr>
        </p:nvSpPr>
        <p:spPr>
          <a:xfrm>
            <a:off x="2656427" y="4961562"/>
            <a:ext cx="3822700" cy="396875"/>
          </a:xfrm>
        </p:spPr>
        <p:txBody>
          <a:bodyPr>
            <a:normAutofit/>
          </a:bodyPr>
          <a:lstStyle>
            <a:lvl1pPr marL="0" indent="0" algn="ctr">
              <a:buNone/>
              <a:defRPr sz="2000">
                <a:solidFill>
                  <a:srgbClr val="FFFFFF"/>
                </a:solidFill>
              </a:defRPr>
            </a:lvl1pPr>
          </a:lstStyle>
          <a:p>
            <a:pPr lvl="0"/>
            <a:r>
              <a:rPr lang="en-US" dirty="0"/>
              <a:t>Click to edit Master</a:t>
            </a:r>
          </a:p>
        </p:txBody>
      </p:sp>
      <p:sp>
        <p:nvSpPr>
          <p:cNvPr id="12" name="Text Placeholder 11"/>
          <p:cNvSpPr>
            <a:spLocks noGrp="1"/>
          </p:cNvSpPr>
          <p:nvPr>
            <p:ph type="body" sz="quarter" idx="11"/>
          </p:nvPr>
        </p:nvSpPr>
        <p:spPr>
          <a:xfrm>
            <a:off x="1701209" y="1805886"/>
            <a:ext cx="5733054" cy="431316"/>
          </a:xfrm>
        </p:spPr>
        <p:txBody>
          <a:bodyPr>
            <a:noAutofit/>
          </a:bodyPr>
          <a:lstStyle>
            <a:lvl1pPr marL="0" indent="0" algn="ctr">
              <a:buNone/>
              <a:defRPr sz="1800">
                <a:solidFill>
                  <a:schemeClr val="bg1"/>
                </a:solidFill>
              </a:defRPr>
            </a:lvl1pPr>
            <a:lvl2pPr marL="457200" indent="0" algn="ctr">
              <a:buNone/>
              <a:defRPr sz="1800">
                <a:solidFill>
                  <a:schemeClr val="bg1"/>
                </a:solidFill>
              </a:defRPr>
            </a:lvl2pPr>
            <a:lvl3pPr marL="914400" indent="0" algn="ctr">
              <a:buNone/>
              <a:defRPr sz="1800">
                <a:solidFill>
                  <a:schemeClr val="bg1"/>
                </a:solidFill>
              </a:defRPr>
            </a:lvl3pPr>
            <a:lvl4pPr marL="1371600" indent="0" algn="ctr">
              <a:buNone/>
              <a:defRPr sz="1800">
                <a:solidFill>
                  <a:schemeClr val="bg1"/>
                </a:solidFill>
              </a:defRPr>
            </a:lvl4pPr>
            <a:lvl5pPr marL="1828800" indent="0" algn="ctr">
              <a:buNone/>
              <a:defRPr sz="1800">
                <a:solidFill>
                  <a:schemeClr val="bg1"/>
                </a:solidFill>
              </a:defRPr>
            </a:lvl5pPr>
          </a:lstStyle>
          <a:p>
            <a:pPr lvl="0"/>
            <a:r>
              <a:rPr lang="en-US" dirty="0"/>
              <a:t>Click to edit Master text</a:t>
            </a:r>
          </a:p>
        </p:txBody>
      </p:sp>
      <p:sp>
        <p:nvSpPr>
          <p:cNvPr id="14" name="Text Placeholder 13"/>
          <p:cNvSpPr>
            <a:spLocks noGrp="1"/>
          </p:cNvSpPr>
          <p:nvPr>
            <p:ph type="body" sz="quarter" idx="12"/>
          </p:nvPr>
        </p:nvSpPr>
        <p:spPr>
          <a:xfrm>
            <a:off x="1701800" y="2085507"/>
            <a:ext cx="5732463" cy="1316549"/>
          </a:xfrm>
        </p:spPr>
        <p:txBody>
          <a:bodyPr>
            <a:noAutofit/>
          </a:bodyPr>
          <a:lstStyle>
            <a:lvl1pPr marL="0" indent="0" algn="ctr">
              <a:lnSpc>
                <a:spcPts val="4320"/>
              </a:lnSpc>
              <a:spcBef>
                <a:spcPts val="0"/>
              </a:spcBef>
              <a:buNone/>
              <a:defRPr sz="3600">
                <a:solidFill>
                  <a:srgbClr val="FFFFFF"/>
                </a:solidFill>
              </a:defRPr>
            </a:lvl1pPr>
          </a:lstStyle>
          <a:p>
            <a:pPr lvl="0"/>
            <a:r>
              <a:rPr lang="en-US" dirty="0"/>
              <a:t>Click to edit Master text styles</a:t>
            </a:r>
          </a:p>
        </p:txBody>
      </p:sp>
      <p:sp>
        <p:nvSpPr>
          <p:cNvPr id="16" name="Text Placeholder 15"/>
          <p:cNvSpPr>
            <a:spLocks noGrp="1"/>
          </p:cNvSpPr>
          <p:nvPr>
            <p:ph type="body" sz="quarter" idx="13"/>
          </p:nvPr>
        </p:nvSpPr>
        <p:spPr>
          <a:xfrm>
            <a:off x="1701800" y="3705432"/>
            <a:ext cx="5732463" cy="558790"/>
          </a:xfrm>
        </p:spPr>
        <p:txBody>
          <a:bodyPr>
            <a:normAutofit/>
          </a:bodyPr>
          <a:lstStyle>
            <a:lvl1pPr marL="0" indent="0" algn="ctr">
              <a:buNone/>
              <a:defRPr sz="1400">
                <a:solidFill>
                  <a:srgbClr val="FFFFFF"/>
                </a:solidFill>
              </a:defRPr>
            </a:lvl1pPr>
          </a:lstStyle>
          <a:p>
            <a:pPr lvl="0"/>
            <a:r>
              <a:rPr lang="en-US" dirty="0"/>
              <a:t>Click to edit Master text styles</a:t>
            </a:r>
          </a:p>
        </p:txBody>
      </p:sp>
    </p:spTree>
    <p:extLst>
      <p:ext uri="{BB962C8B-B14F-4D97-AF65-F5344CB8AC3E}">
        <p14:creationId xmlns:p14="http://schemas.microsoft.com/office/powerpoint/2010/main" val="21761991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BD3667E-38C6-634A-8782-E5A32430280F}" type="datetime1">
              <a:rPr lang="en-US" smtClean="0"/>
              <a:t>10/24/2016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6AA2C4-AE0E-5946-A9D4-6533D68737BD}" type="slidenum">
              <a:rPr lang="en-US" smtClean="0"/>
              <a:t>‹#›</a:t>
            </a:fld>
            <a:endParaRPr lang="en-US" dirty="0"/>
          </a:p>
        </p:txBody>
      </p:sp>
    </p:spTree>
    <p:extLst>
      <p:ext uri="{BB962C8B-B14F-4D97-AF65-F5344CB8AC3E}">
        <p14:creationId xmlns:p14="http://schemas.microsoft.com/office/powerpoint/2010/main" val="19996872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1800" b="1" i="0" cap="all" baseline="0">
                <a:latin typeface="Arial Black" charset="0"/>
                <a:ea typeface="Arial Black" charset="0"/>
                <a:cs typeface="Arial Black"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Arial" charset="0"/>
                <a:ea typeface="Arial" charset="0"/>
                <a:cs typeface="Arial" charset="0"/>
              </a:defRPr>
            </a:lvl1pPr>
            <a:lvl2pPr>
              <a:defRPr>
                <a:latin typeface="Arial" charset="0"/>
                <a:ea typeface="Arial" charset="0"/>
                <a:cs typeface="Arial" charset="0"/>
              </a:defRPr>
            </a:lvl2pPr>
            <a:lvl3pPr>
              <a:defRPr>
                <a:latin typeface="Arial" charset="0"/>
                <a:ea typeface="Arial" charset="0"/>
                <a:cs typeface="Arial" charset="0"/>
              </a:defRPr>
            </a:lvl3pPr>
            <a:lvl4pPr>
              <a:defRPr>
                <a:latin typeface="Arial" charset="0"/>
                <a:ea typeface="Arial" charset="0"/>
                <a:cs typeface="Arial" charset="0"/>
              </a:defRPr>
            </a:lvl4pPr>
            <a:lvl5pPr>
              <a:defRPr>
                <a:latin typeface="Arial" charset="0"/>
                <a:ea typeface="Arial" charset="0"/>
                <a:cs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04AF5E5C-B59B-4544-AED5-A27055485F79}" type="datetime1">
              <a:rPr lang="en-US" smtClean="0"/>
              <a:t>10/24/2016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6AA2C4-AE0E-5946-A9D4-6533D68737BD}" type="slidenum">
              <a:rPr lang="en-US" smtClean="0"/>
              <a:t>‹#›</a:t>
            </a:fld>
            <a:endParaRPr lang="en-US" dirty="0"/>
          </a:p>
        </p:txBody>
      </p:sp>
    </p:spTree>
    <p:extLst>
      <p:ext uri="{BB962C8B-B14F-4D97-AF65-F5344CB8AC3E}">
        <p14:creationId xmlns:p14="http://schemas.microsoft.com/office/powerpoint/2010/main" val="13613045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729B236-94D8-E242-BB06-DAAD87F9CD0E}" type="datetime1">
              <a:rPr lang="en-US" smtClean="0"/>
              <a:t>10/24/2016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6AA2C4-AE0E-5946-A9D4-6533D68737BD}" type="slidenum">
              <a:rPr lang="en-US" smtClean="0"/>
              <a:t>‹#›</a:t>
            </a:fld>
            <a:endParaRPr lang="en-US" dirty="0"/>
          </a:p>
        </p:txBody>
      </p:sp>
    </p:spTree>
    <p:extLst>
      <p:ext uri="{BB962C8B-B14F-4D97-AF65-F5344CB8AC3E}">
        <p14:creationId xmlns:p14="http://schemas.microsoft.com/office/powerpoint/2010/main" val="28975481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C8B27AA-68BD-8647-A0A9-CA84C48997D0}" type="datetime1">
              <a:rPr lang="en-US" smtClean="0"/>
              <a:t>10/24/2016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76AA2C4-AE0E-5946-A9D4-6533D68737BD}" type="slidenum">
              <a:rPr lang="en-US" smtClean="0"/>
              <a:t>‹#›</a:t>
            </a:fld>
            <a:endParaRPr lang="en-US" dirty="0"/>
          </a:p>
        </p:txBody>
      </p:sp>
    </p:spTree>
    <p:extLst>
      <p:ext uri="{BB962C8B-B14F-4D97-AF65-F5344CB8AC3E}">
        <p14:creationId xmlns:p14="http://schemas.microsoft.com/office/powerpoint/2010/main" val="2374348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F627C51-E16D-7B4E-B259-1F7F8892C2BB}" type="datetime1">
              <a:rPr lang="en-US" smtClean="0"/>
              <a:t>10/24/2016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76AA2C4-AE0E-5946-A9D4-6533D68737BD}" type="slidenum">
              <a:rPr lang="en-US" smtClean="0"/>
              <a:t>‹#›</a:t>
            </a:fld>
            <a:endParaRPr lang="en-US" dirty="0"/>
          </a:p>
        </p:txBody>
      </p:sp>
    </p:spTree>
    <p:extLst>
      <p:ext uri="{BB962C8B-B14F-4D97-AF65-F5344CB8AC3E}">
        <p14:creationId xmlns:p14="http://schemas.microsoft.com/office/powerpoint/2010/main" val="27587358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F84963D-2B8F-6446-B117-57AC11A6A614}" type="datetime1">
              <a:rPr lang="en-US" smtClean="0"/>
              <a:t>10/24/2016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76AA2C4-AE0E-5946-A9D4-6533D68737BD}" type="slidenum">
              <a:rPr lang="en-US" smtClean="0"/>
              <a:t>‹#›</a:t>
            </a:fld>
            <a:endParaRPr lang="en-US" dirty="0"/>
          </a:p>
        </p:txBody>
      </p:sp>
    </p:spTree>
    <p:extLst>
      <p:ext uri="{BB962C8B-B14F-4D97-AF65-F5344CB8AC3E}">
        <p14:creationId xmlns:p14="http://schemas.microsoft.com/office/powerpoint/2010/main" val="35143358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8F933E-F38C-934E-8F72-EF978F8E1937}" type="datetime1">
              <a:rPr lang="en-US" smtClean="0"/>
              <a:t>10/24/2016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76AA2C4-AE0E-5946-A9D4-6533D68737BD}" type="slidenum">
              <a:rPr lang="en-US" smtClean="0"/>
              <a:t>‹#›</a:t>
            </a:fld>
            <a:endParaRPr lang="en-US" dirty="0"/>
          </a:p>
        </p:txBody>
      </p:sp>
    </p:spTree>
    <p:extLst>
      <p:ext uri="{BB962C8B-B14F-4D97-AF65-F5344CB8AC3E}">
        <p14:creationId xmlns:p14="http://schemas.microsoft.com/office/powerpoint/2010/main" val="1010656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1800" b="1" i="0" cap="all" baseline="0">
                <a:latin typeface="Arial Black" charset="0"/>
                <a:ea typeface="Arial Black" charset="0"/>
                <a:cs typeface="Arial Black"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Arial" charset="0"/>
                <a:ea typeface="Arial" charset="0"/>
                <a:cs typeface="Arial" charset="0"/>
              </a:defRPr>
            </a:lvl1pPr>
            <a:lvl2pPr>
              <a:defRPr>
                <a:latin typeface="Arial" charset="0"/>
                <a:ea typeface="Arial" charset="0"/>
                <a:cs typeface="Arial" charset="0"/>
              </a:defRPr>
            </a:lvl2pPr>
            <a:lvl3pPr>
              <a:defRPr>
                <a:latin typeface="Arial" charset="0"/>
                <a:ea typeface="Arial" charset="0"/>
                <a:cs typeface="Arial" charset="0"/>
              </a:defRPr>
            </a:lvl3pPr>
            <a:lvl4pPr>
              <a:defRPr>
                <a:latin typeface="Arial" charset="0"/>
                <a:ea typeface="Arial" charset="0"/>
                <a:cs typeface="Arial" charset="0"/>
              </a:defRPr>
            </a:lvl4pPr>
            <a:lvl5pPr>
              <a:defRPr>
                <a:latin typeface="Arial" charset="0"/>
                <a:ea typeface="Arial" charset="0"/>
                <a:cs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04AF5E5C-B59B-4544-AED5-A27055485F79}" type="datetime1">
              <a:rPr lang="en-US" smtClean="0"/>
              <a:t>10/24/2016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F76AA2C4-AE0E-5946-A9D4-6533D68737BD}" type="slidenum">
              <a:rPr lang="en-US" smtClean="0"/>
              <a:t>‹#›</a:t>
            </a:fld>
            <a:endParaRPr lang="en-US" dirty="0"/>
          </a:p>
        </p:txBody>
      </p:sp>
    </p:spTree>
    <p:extLst>
      <p:ext uri="{BB962C8B-B14F-4D97-AF65-F5344CB8AC3E}">
        <p14:creationId xmlns:p14="http://schemas.microsoft.com/office/powerpoint/2010/main" val="17911207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41DFB3D-C7EC-3843-8A75-6720726CA8BA}" type="datetime1">
              <a:rPr lang="en-US" smtClean="0"/>
              <a:t>10/24/2016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76AA2C4-AE0E-5946-A9D4-6533D68737BD}" type="slidenum">
              <a:rPr lang="en-US" smtClean="0"/>
              <a:t>‹#›</a:t>
            </a:fld>
            <a:endParaRPr lang="en-US" dirty="0"/>
          </a:p>
        </p:txBody>
      </p:sp>
    </p:spTree>
    <p:extLst>
      <p:ext uri="{BB962C8B-B14F-4D97-AF65-F5344CB8AC3E}">
        <p14:creationId xmlns:p14="http://schemas.microsoft.com/office/powerpoint/2010/main" val="537037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0DF912A-7F44-F340-8483-8CAAE66AE2B9}" type="datetime1">
              <a:rPr lang="en-US" smtClean="0"/>
              <a:t>10/24/2016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76AA2C4-AE0E-5946-A9D4-6533D68737BD}" type="slidenum">
              <a:rPr lang="en-US" smtClean="0"/>
              <a:t>‹#›</a:t>
            </a:fld>
            <a:endParaRPr lang="en-US" dirty="0"/>
          </a:p>
        </p:txBody>
      </p:sp>
    </p:spTree>
    <p:extLst>
      <p:ext uri="{BB962C8B-B14F-4D97-AF65-F5344CB8AC3E}">
        <p14:creationId xmlns:p14="http://schemas.microsoft.com/office/powerpoint/2010/main" val="11906888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BA6A40-371C-DA41-8239-22194416ED4A}" type="datetime1">
              <a:rPr lang="en-US" smtClean="0"/>
              <a:t>10/24/2016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6AA2C4-AE0E-5946-A9D4-6533D68737BD}" type="slidenum">
              <a:rPr lang="en-US" smtClean="0"/>
              <a:t>‹#›</a:t>
            </a:fld>
            <a:endParaRPr lang="en-US" dirty="0"/>
          </a:p>
        </p:txBody>
      </p:sp>
    </p:spTree>
    <p:extLst>
      <p:ext uri="{BB962C8B-B14F-4D97-AF65-F5344CB8AC3E}">
        <p14:creationId xmlns:p14="http://schemas.microsoft.com/office/powerpoint/2010/main" val="386969893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9C16887-05AA-2B44-BF55-7334DD346227}" type="datetime1">
              <a:rPr lang="en-US" smtClean="0"/>
              <a:t>10/24/2016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6AA2C4-AE0E-5946-A9D4-6533D68737BD}" type="slidenum">
              <a:rPr lang="en-US" smtClean="0"/>
              <a:t>‹#›</a:t>
            </a:fld>
            <a:endParaRPr lang="en-US" dirty="0"/>
          </a:p>
        </p:txBody>
      </p:sp>
    </p:spTree>
    <p:extLst>
      <p:ext uri="{BB962C8B-B14F-4D97-AF65-F5344CB8AC3E}">
        <p14:creationId xmlns:p14="http://schemas.microsoft.com/office/powerpoint/2010/main" val="128429707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diagonal placeholder">
    <p:spTree>
      <p:nvGrpSpPr>
        <p:cNvPr id="1" name=""/>
        <p:cNvGrpSpPr/>
        <p:nvPr/>
      </p:nvGrpSpPr>
      <p:grpSpPr>
        <a:xfrm>
          <a:off x="0" y="0"/>
          <a:ext cx="0" cy="0"/>
          <a:chOff x="0" y="0"/>
          <a:chExt cx="0" cy="0"/>
        </a:xfrm>
      </p:grpSpPr>
      <p:sp>
        <p:nvSpPr>
          <p:cNvPr id="15" name="Picture Placeholder 12"/>
          <p:cNvSpPr>
            <a:spLocks noGrp="1"/>
          </p:cNvSpPr>
          <p:nvPr>
            <p:ph type="pic" sz="quarter" idx="12"/>
          </p:nvPr>
        </p:nvSpPr>
        <p:spPr>
          <a:xfrm>
            <a:off x="1" y="-1"/>
            <a:ext cx="3558209" cy="6427303"/>
          </a:xfrm>
          <a:custGeom>
            <a:avLst/>
            <a:gdLst>
              <a:gd name="connsiteX0" fmla="*/ 0 w 15806056"/>
              <a:gd name="connsiteY0" fmla="*/ 0 h 13716000"/>
              <a:gd name="connsiteX1" fmla="*/ 9050443 w 15806056"/>
              <a:gd name="connsiteY1" fmla="*/ 0 h 13716000"/>
              <a:gd name="connsiteX2" fmla="*/ 15806056 w 15806056"/>
              <a:gd name="connsiteY2" fmla="*/ 13716000 h 13716000"/>
              <a:gd name="connsiteX3" fmla="*/ 0 w 15806056"/>
              <a:gd name="connsiteY3" fmla="*/ 13716000 h 13716000"/>
            </a:gdLst>
            <a:ahLst/>
            <a:cxnLst>
              <a:cxn ang="0">
                <a:pos x="connsiteX0" y="connsiteY0"/>
              </a:cxn>
              <a:cxn ang="0">
                <a:pos x="connsiteX1" y="connsiteY1"/>
              </a:cxn>
              <a:cxn ang="0">
                <a:pos x="connsiteX2" y="connsiteY2"/>
              </a:cxn>
              <a:cxn ang="0">
                <a:pos x="connsiteX3" y="connsiteY3"/>
              </a:cxn>
            </a:cxnLst>
            <a:rect l="l" t="t" r="r" b="b"/>
            <a:pathLst>
              <a:path w="15806056" h="13716000">
                <a:moveTo>
                  <a:pt x="0" y="0"/>
                </a:moveTo>
                <a:lnTo>
                  <a:pt x="9050443" y="0"/>
                </a:lnTo>
                <a:lnTo>
                  <a:pt x="15806056" y="13716000"/>
                </a:lnTo>
                <a:lnTo>
                  <a:pt x="0" y="13716000"/>
                </a:lnTo>
                <a:close/>
              </a:path>
            </a:pathLst>
          </a:custGeom>
        </p:spPr>
        <p:txBody>
          <a:bodyPr wrap="square">
            <a:noAutofit/>
          </a:bodyPr>
          <a:lstStyle>
            <a:lvl1pPr>
              <a:defRPr sz="675"/>
            </a:lvl1pPr>
          </a:lstStyle>
          <a:p>
            <a:pPr lvl="0"/>
            <a:endParaRPr lang="en-US" noProof="0" dirty="0"/>
          </a:p>
        </p:txBody>
      </p:sp>
    </p:spTree>
    <p:extLst>
      <p:ext uri="{BB962C8B-B14F-4D97-AF65-F5344CB8AC3E}">
        <p14:creationId xmlns:p14="http://schemas.microsoft.com/office/powerpoint/2010/main" val="52877087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2_bottom image arrow">
    <p:spTree>
      <p:nvGrpSpPr>
        <p:cNvPr id="1" name=""/>
        <p:cNvGrpSpPr/>
        <p:nvPr/>
      </p:nvGrpSpPr>
      <p:grpSpPr>
        <a:xfrm>
          <a:off x="0" y="0"/>
          <a:ext cx="0" cy="0"/>
          <a:chOff x="0" y="0"/>
          <a:chExt cx="0" cy="0"/>
        </a:xfrm>
      </p:grpSpPr>
      <p:sp>
        <p:nvSpPr>
          <p:cNvPr id="3" name="Rectangle 2"/>
          <p:cNvSpPr/>
          <p:nvPr userDrawn="1"/>
        </p:nvSpPr>
        <p:spPr>
          <a:xfrm>
            <a:off x="8716963" y="6467475"/>
            <a:ext cx="307975" cy="3905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id-ID" sz="1350"/>
          </a:p>
        </p:txBody>
      </p:sp>
      <p:sp>
        <p:nvSpPr>
          <p:cNvPr id="7" name="Picture Placeholder 6"/>
          <p:cNvSpPr>
            <a:spLocks noGrp="1"/>
          </p:cNvSpPr>
          <p:nvPr>
            <p:ph type="pic" sz="quarter" idx="10"/>
          </p:nvPr>
        </p:nvSpPr>
        <p:spPr>
          <a:xfrm>
            <a:off x="1" y="1"/>
            <a:ext cx="5198165" cy="6858000"/>
          </a:xfrm>
          <a:prstGeom prst="rtTriangle">
            <a:avLst/>
          </a:prstGeom>
        </p:spPr>
        <p:txBody>
          <a:bodyPr/>
          <a:lstStyle/>
          <a:p>
            <a:pPr lvl="0"/>
            <a:endParaRPr lang="id-ID" noProof="0"/>
          </a:p>
        </p:txBody>
      </p:sp>
    </p:spTree>
    <p:extLst>
      <p:ext uri="{BB962C8B-B14F-4D97-AF65-F5344CB8AC3E}">
        <p14:creationId xmlns:p14="http://schemas.microsoft.com/office/powerpoint/2010/main" val="225019169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cSld name="Title &amp; subtitle">
    <p:spTree>
      <p:nvGrpSpPr>
        <p:cNvPr id="1" name=""/>
        <p:cNvGrpSpPr/>
        <p:nvPr/>
      </p:nvGrpSpPr>
      <p:grpSpPr>
        <a:xfrm>
          <a:off x="0" y="0"/>
          <a:ext cx="0" cy="0"/>
          <a:chOff x="0" y="0"/>
          <a:chExt cx="0" cy="0"/>
        </a:xfrm>
      </p:grpSpPr>
      <p:sp>
        <p:nvSpPr>
          <p:cNvPr id="9" name="Text Placeholder 8"/>
          <p:cNvSpPr>
            <a:spLocks noGrp="1"/>
          </p:cNvSpPr>
          <p:nvPr>
            <p:ph type="body" sz="quarter" idx="13" hasCustomPrompt="1"/>
          </p:nvPr>
        </p:nvSpPr>
        <p:spPr>
          <a:xfrm>
            <a:off x="365760" y="782620"/>
            <a:ext cx="8412480" cy="757255"/>
          </a:xfrm>
        </p:spPr>
        <p:txBody>
          <a:bodyPr>
            <a:noAutofit/>
          </a:bodyPr>
          <a:lstStyle>
            <a:lvl1pPr marL="0" indent="0">
              <a:buNone/>
              <a:defRPr sz="2000" b="0">
                <a:solidFill>
                  <a:srgbClr val="575757"/>
                </a:solidFill>
              </a:defRPr>
            </a:lvl1pPr>
          </a:lstStyle>
          <a:p>
            <a:pPr lvl="0"/>
            <a:r>
              <a:rPr lang="en-US" dirty="0"/>
              <a:t>Click to add subtitle</a:t>
            </a:r>
          </a:p>
        </p:txBody>
      </p:sp>
      <p:sp>
        <p:nvSpPr>
          <p:cNvPr id="14" name="Title Placeholder 1"/>
          <p:cNvSpPr>
            <a:spLocks noGrp="1"/>
          </p:cNvSpPr>
          <p:nvPr>
            <p:ph type="title" hasCustomPrompt="1"/>
          </p:nvPr>
        </p:nvSpPr>
        <p:spPr>
          <a:xfrm>
            <a:off x="365760" y="295683"/>
            <a:ext cx="8412480" cy="469492"/>
          </a:xfrm>
          <a:prstGeom prst="rect">
            <a:avLst/>
          </a:prstGeom>
        </p:spPr>
        <p:txBody>
          <a:bodyPr vert="horz" lIns="0" tIns="0" rIns="0" bIns="0" rtlCol="0" anchor="t" anchorCtr="0">
            <a:noAutofit/>
          </a:bodyPr>
          <a:lstStyle>
            <a:lvl1pPr>
              <a:defRPr/>
            </a:lvl1pPr>
          </a:lstStyle>
          <a:p>
            <a:r>
              <a:rPr lang="en-US" dirty="0"/>
              <a:t>Click to add title</a:t>
            </a:r>
          </a:p>
        </p:txBody>
      </p:sp>
    </p:spTree>
    <p:extLst>
      <p:ext uri="{BB962C8B-B14F-4D97-AF65-F5344CB8AC3E}">
        <p14:creationId xmlns:p14="http://schemas.microsoft.com/office/powerpoint/2010/main" val="3783437552"/>
      </p:ext>
    </p:extLst>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BD4F3D5-8393-4EE7-8CA8-B798EF634CD2}"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1C773E-A5A0-4245-8FCB-01196D6F586F}" type="slidenum">
              <a:rPr lang="en-US" smtClean="0"/>
              <a:t>‹#›</a:t>
            </a:fld>
            <a:endParaRPr lang="en-US"/>
          </a:p>
        </p:txBody>
      </p:sp>
    </p:spTree>
    <p:extLst>
      <p:ext uri="{BB962C8B-B14F-4D97-AF65-F5344CB8AC3E}">
        <p14:creationId xmlns:p14="http://schemas.microsoft.com/office/powerpoint/2010/main" val="60072172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D4F3D5-8393-4EE7-8CA8-B798EF634CD2}"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1C773E-A5A0-4245-8FCB-01196D6F586F}" type="slidenum">
              <a:rPr lang="en-US" smtClean="0"/>
              <a:t>‹#›</a:t>
            </a:fld>
            <a:endParaRPr lang="en-US"/>
          </a:p>
        </p:txBody>
      </p:sp>
    </p:spTree>
    <p:extLst>
      <p:ext uri="{BB962C8B-B14F-4D97-AF65-F5344CB8AC3E}">
        <p14:creationId xmlns:p14="http://schemas.microsoft.com/office/powerpoint/2010/main" val="135513873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BD4F3D5-8393-4EE7-8CA8-B798EF634CD2}"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1C773E-A5A0-4245-8FCB-01196D6F586F}" type="slidenum">
              <a:rPr lang="en-US" smtClean="0"/>
              <a:t>‹#›</a:t>
            </a:fld>
            <a:endParaRPr lang="en-US"/>
          </a:p>
        </p:txBody>
      </p:sp>
    </p:spTree>
    <p:extLst>
      <p:ext uri="{BB962C8B-B14F-4D97-AF65-F5344CB8AC3E}">
        <p14:creationId xmlns:p14="http://schemas.microsoft.com/office/powerpoint/2010/main" val="1536399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729B236-94D8-E242-BB06-DAAD87F9CD0E}" type="datetime1">
              <a:rPr lang="en-US" smtClean="0"/>
              <a:t>10/24/2016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F76AA2C4-AE0E-5946-A9D4-6533D68737BD}" type="slidenum">
              <a:rPr lang="en-US" smtClean="0"/>
              <a:t>‹#›</a:t>
            </a:fld>
            <a:endParaRPr lang="en-US" dirty="0"/>
          </a:p>
        </p:txBody>
      </p:sp>
    </p:spTree>
    <p:extLst>
      <p:ext uri="{BB962C8B-B14F-4D97-AF65-F5344CB8AC3E}">
        <p14:creationId xmlns:p14="http://schemas.microsoft.com/office/powerpoint/2010/main" val="208791314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BD4F3D5-8393-4EE7-8CA8-B798EF634CD2}"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1C773E-A5A0-4245-8FCB-01196D6F586F}" type="slidenum">
              <a:rPr lang="en-US" smtClean="0"/>
              <a:t>‹#›</a:t>
            </a:fld>
            <a:endParaRPr lang="en-US"/>
          </a:p>
        </p:txBody>
      </p:sp>
    </p:spTree>
    <p:extLst>
      <p:ext uri="{BB962C8B-B14F-4D97-AF65-F5344CB8AC3E}">
        <p14:creationId xmlns:p14="http://schemas.microsoft.com/office/powerpoint/2010/main" val="380255940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D4F3D5-8393-4EE7-8CA8-B798EF634CD2}" type="datetimeFigureOut">
              <a:rPr lang="en-US" smtClean="0"/>
              <a:t>10/24/2016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1C773E-A5A0-4245-8FCB-01196D6F586F}" type="slidenum">
              <a:rPr lang="en-US" smtClean="0"/>
              <a:t>‹#›</a:t>
            </a:fld>
            <a:endParaRPr lang="en-US"/>
          </a:p>
        </p:txBody>
      </p:sp>
    </p:spTree>
    <p:extLst>
      <p:ext uri="{BB962C8B-B14F-4D97-AF65-F5344CB8AC3E}">
        <p14:creationId xmlns:p14="http://schemas.microsoft.com/office/powerpoint/2010/main" val="250568836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BD4F3D5-8393-4EE7-8CA8-B798EF634CD2}" type="datetimeFigureOut">
              <a:rPr lang="en-US" smtClean="0"/>
              <a:t>10/24/2016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1C773E-A5A0-4245-8FCB-01196D6F586F}" type="slidenum">
              <a:rPr lang="en-US" smtClean="0"/>
              <a:t>‹#›</a:t>
            </a:fld>
            <a:endParaRPr lang="en-US"/>
          </a:p>
        </p:txBody>
      </p:sp>
    </p:spTree>
    <p:extLst>
      <p:ext uri="{BB962C8B-B14F-4D97-AF65-F5344CB8AC3E}">
        <p14:creationId xmlns:p14="http://schemas.microsoft.com/office/powerpoint/2010/main" val="298869969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D4F3D5-8393-4EE7-8CA8-B798EF634CD2}" type="datetimeFigureOut">
              <a:rPr lang="en-US" smtClean="0"/>
              <a:t>10/24/2016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1C773E-A5A0-4245-8FCB-01196D6F586F}" type="slidenum">
              <a:rPr lang="en-US" smtClean="0"/>
              <a:t>‹#›</a:t>
            </a:fld>
            <a:endParaRPr lang="en-US"/>
          </a:p>
        </p:txBody>
      </p:sp>
    </p:spTree>
    <p:extLst>
      <p:ext uri="{BB962C8B-B14F-4D97-AF65-F5344CB8AC3E}">
        <p14:creationId xmlns:p14="http://schemas.microsoft.com/office/powerpoint/2010/main" val="195155884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BD4F3D5-8393-4EE7-8CA8-B798EF634CD2}"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1C773E-A5A0-4245-8FCB-01196D6F586F}" type="slidenum">
              <a:rPr lang="en-US" smtClean="0"/>
              <a:t>‹#›</a:t>
            </a:fld>
            <a:endParaRPr lang="en-US"/>
          </a:p>
        </p:txBody>
      </p:sp>
    </p:spTree>
    <p:extLst>
      <p:ext uri="{BB962C8B-B14F-4D97-AF65-F5344CB8AC3E}">
        <p14:creationId xmlns:p14="http://schemas.microsoft.com/office/powerpoint/2010/main" val="194746314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BD4F3D5-8393-4EE7-8CA8-B798EF634CD2}"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1C773E-A5A0-4245-8FCB-01196D6F586F}" type="slidenum">
              <a:rPr lang="en-US" smtClean="0"/>
              <a:t>‹#›</a:t>
            </a:fld>
            <a:endParaRPr lang="en-US"/>
          </a:p>
        </p:txBody>
      </p:sp>
    </p:spTree>
    <p:extLst>
      <p:ext uri="{BB962C8B-B14F-4D97-AF65-F5344CB8AC3E}">
        <p14:creationId xmlns:p14="http://schemas.microsoft.com/office/powerpoint/2010/main" val="372832439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D4F3D5-8393-4EE7-8CA8-B798EF634CD2}"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1C773E-A5A0-4245-8FCB-01196D6F586F}" type="slidenum">
              <a:rPr lang="en-US" smtClean="0"/>
              <a:t>‹#›</a:t>
            </a:fld>
            <a:endParaRPr lang="en-US"/>
          </a:p>
        </p:txBody>
      </p:sp>
    </p:spTree>
    <p:extLst>
      <p:ext uri="{BB962C8B-B14F-4D97-AF65-F5344CB8AC3E}">
        <p14:creationId xmlns:p14="http://schemas.microsoft.com/office/powerpoint/2010/main" val="122089531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D4F3D5-8393-4EE7-8CA8-B798EF634CD2}"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1C773E-A5A0-4245-8FCB-01196D6F586F}" type="slidenum">
              <a:rPr lang="en-US" smtClean="0"/>
              <a:t>‹#›</a:t>
            </a:fld>
            <a:endParaRPr lang="en-US"/>
          </a:p>
        </p:txBody>
      </p:sp>
    </p:spTree>
    <p:extLst>
      <p:ext uri="{BB962C8B-B14F-4D97-AF65-F5344CB8AC3E}">
        <p14:creationId xmlns:p14="http://schemas.microsoft.com/office/powerpoint/2010/main" val="1864890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C8B27AA-68BD-8647-A0A9-CA84C48997D0}" type="datetime1">
              <a:rPr lang="en-US" smtClean="0"/>
              <a:t>10/24/2016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F76AA2C4-AE0E-5946-A9D4-6533D68737BD}" type="slidenum">
              <a:rPr lang="en-US" smtClean="0"/>
              <a:t>‹#›</a:t>
            </a:fld>
            <a:endParaRPr lang="en-US" dirty="0"/>
          </a:p>
        </p:txBody>
      </p:sp>
    </p:spTree>
    <p:extLst>
      <p:ext uri="{BB962C8B-B14F-4D97-AF65-F5344CB8AC3E}">
        <p14:creationId xmlns:p14="http://schemas.microsoft.com/office/powerpoint/2010/main" val="1673452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F627C51-E16D-7B4E-B259-1F7F8892C2BB}" type="datetime1">
              <a:rPr lang="en-US" smtClean="0"/>
              <a:t>10/24/2016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F76AA2C4-AE0E-5946-A9D4-6533D68737BD}" type="slidenum">
              <a:rPr lang="en-US" smtClean="0"/>
              <a:t>‹#›</a:t>
            </a:fld>
            <a:endParaRPr lang="en-US" dirty="0"/>
          </a:p>
        </p:txBody>
      </p:sp>
    </p:spTree>
    <p:extLst>
      <p:ext uri="{BB962C8B-B14F-4D97-AF65-F5344CB8AC3E}">
        <p14:creationId xmlns:p14="http://schemas.microsoft.com/office/powerpoint/2010/main" val="1285907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F84963D-2B8F-6446-B117-57AC11A6A614}" type="datetime1">
              <a:rPr lang="en-US" smtClean="0"/>
              <a:t>10/24/2016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F76AA2C4-AE0E-5946-A9D4-6533D68737BD}" type="slidenum">
              <a:rPr lang="en-US" smtClean="0"/>
              <a:t>‹#›</a:t>
            </a:fld>
            <a:endParaRPr lang="en-US" dirty="0"/>
          </a:p>
        </p:txBody>
      </p:sp>
    </p:spTree>
    <p:extLst>
      <p:ext uri="{BB962C8B-B14F-4D97-AF65-F5344CB8AC3E}">
        <p14:creationId xmlns:p14="http://schemas.microsoft.com/office/powerpoint/2010/main" val="855934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8F933E-F38C-934E-8F72-EF978F8E1937}" type="datetime1">
              <a:rPr lang="en-US" smtClean="0"/>
              <a:t>10/24/2016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F76AA2C4-AE0E-5946-A9D4-6533D68737BD}" type="slidenum">
              <a:rPr lang="en-US" smtClean="0"/>
              <a:t>‹#›</a:t>
            </a:fld>
            <a:endParaRPr lang="en-US" dirty="0"/>
          </a:p>
        </p:txBody>
      </p:sp>
    </p:spTree>
    <p:extLst>
      <p:ext uri="{BB962C8B-B14F-4D97-AF65-F5344CB8AC3E}">
        <p14:creationId xmlns:p14="http://schemas.microsoft.com/office/powerpoint/2010/main" val="18416906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41DFB3D-C7EC-3843-8A75-6720726CA8BA}" type="datetime1">
              <a:rPr lang="en-US" smtClean="0"/>
              <a:t>10/24/2016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F76AA2C4-AE0E-5946-A9D4-6533D68737BD}" type="slidenum">
              <a:rPr lang="en-US" smtClean="0"/>
              <a:t>‹#›</a:t>
            </a:fld>
            <a:endParaRPr lang="en-US" dirty="0"/>
          </a:p>
        </p:txBody>
      </p:sp>
    </p:spTree>
    <p:extLst>
      <p:ext uri="{BB962C8B-B14F-4D97-AF65-F5344CB8AC3E}">
        <p14:creationId xmlns:p14="http://schemas.microsoft.com/office/powerpoint/2010/main" val="1612698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0DF912A-7F44-F340-8483-8CAAE66AE2B9}" type="datetime1">
              <a:rPr lang="en-US" smtClean="0"/>
              <a:t>10/24/2016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F76AA2C4-AE0E-5946-A9D4-6533D68737BD}" type="slidenum">
              <a:rPr lang="en-US" smtClean="0"/>
              <a:t>‹#›</a:t>
            </a:fld>
            <a:endParaRPr lang="en-US" dirty="0"/>
          </a:p>
        </p:txBody>
      </p:sp>
    </p:spTree>
    <p:extLst>
      <p:ext uri="{BB962C8B-B14F-4D97-AF65-F5344CB8AC3E}">
        <p14:creationId xmlns:p14="http://schemas.microsoft.com/office/powerpoint/2010/main" val="1228110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theme" Target="../theme/theme2.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theme" Target="../theme/theme3.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B8EBB7-E1F3-C845-947B-925D74D079E5}" type="datetime1">
              <a:rPr lang="en-US" smtClean="0"/>
              <a:t>10/24/2016</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762722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7"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B8EBB7-E1F3-C845-947B-925D74D079E5}" type="datetime1">
              <a:rPr lang="en-US" smtClean="0"/>
              <a:t>10/24/2016</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6AA2C4-AE0E-5946-A9D4-6533D68737BD}" type="slidenum">
              <a:rPr lang="en-US" smtClean="0"/>
              <a:t>‹#›</a:t>
            </a:fld>
            <a:endParaRPr lang="en-US" dirty="0"/>
          </a:p>
        </p:txBody>
      </p:sp>
    </p:spTree>
    <p:extLst>
      <p:ext uri="{BB962C8B-B14F-4D97-AF65-F5344CB8AC3E}">
        <p14:creationId xmlns:p14="http://schemas.microsoft.com/office/powerpoint/2010/main" val="3394792327"/>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 id="2147483701" r:id="rId13"/>
    <p:sldLayoutId id="2147483702" r:id="rId14"/>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D4F3D5-8393-4EE7-8CA8-B798EF634CD2}" type="datetimeFigureOut">
              <a:rPr lang="en-US" smtClean="0"/>
              <a:t>10/24/2016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1C773E-A5A0-4245-8FCB-01196D6F586F}" type="slidenum">
              <a:rPr lang="en-US" smtClean="0"/>
              <a:t>‹#›</a:t>
            </a:fld>
            <a:endParaRPr lang="en-US"/>
          </a:p>
        </p:txBody>
      </p:sp>
    </p:spTree>
    <p:extLst>
      <p:ext uri="{BB962C8B-B14F-4D97-AF65-F5344CB8AC3E}">
        <p14:creationId xmlns:p14="http://schemas.microsoft.com/office/powerpoint/2010/main" val="3982712009"/>
      </p:ext>
    </p:extLst>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14.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2400" dirty="0"/>
              <a:t>Update Report: Tarrant County Commissioners Court</a:t>
            </a:r>
            <a:r>
              <a:rPr lang="en-US" dirty="0"/>
              <a:t/>
            </a:r>
            <a:br>
              <a:rPr lang="en-US" dirty="0"/>
            </a:br>
            <a:endParaRPr lang="en-US" dirty="0"/>
          </a:p>
        </p:txBody>
      </p:sp>
      <p:sp>
        <p:nvSpPr>
          <p:cNvPr id="3" name="Text Placeholder 2"/>
          <p:cNvSpPr>
            <a:spLocks noGrp="1"/>
          </p:cNvSpPr>
          <p:nvPr>
            <p:ph type="body" sz="quarter" idx="10"/>
          </p:nvPr>
        </p:nvSpPr>
        <p:spPr/>
        <p:txBody>
          <a:bodyPr/>
          <a:lstStyle/>
          <a:p>
            <a:r>
              <a:rPr lang="en-US" dirty="0"/>
              <a:t>October 25, 2016</a:t>
            </a:r>
          </a:p>
        </p:txBody>
      </p:sp>
      <p:sp>
        <p:nvSpPr>
          <p:cNvPr id="5" name="Text Placeholder 4"/>
          <p:cNvSpPr>
            <a:spLocks noGrp="1"/>
          </p:cNvSpPr>
          <p:nvPr>
            <p:ph type="body" sz="quarter" idx="12"/>
          </p:nvPr>
        </p:nvSpPr>
        <p:spPr>
          <a:xfrm>
            <a:off x="1711135" y="2146086"/>
            <a:ext cx="5732463" cy="1926042"/>
          </a:xfrm>
        </p:spPr>
        <p:txBody>
          <a:bodyPr/>
          <a:lstStyle/>
          <a:p>
            <a:r>
              <a:rPr lang="en-US" sz="2400" dirty="0">
                <a:solidFill>
                  <a:schemeClr val="bg1"/>
                </a:solidFill>
                <a:latin typeface="Georgia" charset="0"/>
                <a:ea typeface="Georgia" charset="0"/>
                <a:cs typeface="Georgia" charset="0"/>
              </a:rPr>
              <a:t>Long Range Planning and Analysis Related to the Tarrant County Hospital District, d/b/a JPS Health Network</a:t>
            </a:r>
          </a:p>
          <a:p>
            <a:endParaRPr lang="en-US" sz="2400" dirty="0"/>
          </a:p>
        </p:txBody>
      </p:sp>
    </p:spTree>
    <p:extLst>
      <p:ext uri="{BB962C8B-B14F-4D97-AF65-F5344CB8AC3E}">
        <p14:creationId xmlns:p14="http://schemas.microsoft.com/office/powerpoint/2010/main" val="2194791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lgn="r"/>
            <a:fld id="{485FFB67-4BD3-5947-8C68-D74B3426FE11}" type="slidenum">
              <a:rPr lang="en-US" smtClean="0">
                <a:solidFill>
                  <a:schemeClr val="bg2">
                    <a:lumMod val="75000"/>
                  </a:schemeClr>
                </a:solidFill>
              </a:rPr>
              <a:pPr algn="r"/>
              <a:t>10</a:t>
            </a:fld>
            <a:endParaRPr lang="en-US" dirty="0">
              <a:solidFill>
                <a:schemeClr val="bg2">
                  <a:lumMod val="75000"/>
                </a:schemeClr>
              </a:solidFill>
            </a:endParaRPr>
          </a:p>
        </p:txBody>
      </p:sp>
      <p:cxnSp>
        <p:nvCxnSpPr>
          <p:cNvPr id="5" name="Straight Connector 4"/>
          <p:cNvCxnSpPr/>
          <p:nvPr/>
        </p:nvCxnSpPr>
        <p:spPr>
          <a:xfrm>
            <a:off x="491929" y="378341"/>
            <a:ext cx="0" cy="193853"/>
          </a:xfrm>
          <a:prstGeom prst="line">
            <a:avLst/>
          </a:prstGeom>
          <a:ln w="88900">
            <a:solidFill>
              <a:srgbClr val="86AB5D"/>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21181" y="294216"/>
            <a:ext cx="6540019" cy="353943"/>
          </a:xfrm>
          <a:prstGeom prst="rect">
            <a:avLst/>
          </a:prstGeom>
          <a:noFill/>
        </p:spPr>
        <p:txBody>
          <a:bodyPr wrap="square" rtlCol="0">
            <a:spAutoFit/>
          </a:bodyPr>
          <a:lstStyle/>
          <a:p>
            <a:r>
              <a:rPr lang="en-US" sz="1700" b="1" dirty="0">
                <a:solidFill>
                  <a:srgbClr val="552733"/>
                </a:solidFill>
                <a:latin typeface="Arial" charset="0"/>
                <a:ea typeface="Arial" charset="0"/>
                <a:cs typeface="Arial" charset="0"/>
              </a:rPr>
              <a:t>FOCUS GROUPS</a:t>
            </a:r>
          </a:p>
        </p:txBody>
      </p:sp>
      <p:cxnSp>
        <p:nvCxnSpPr>
          <p:cNvPr id="7" name="Straight Connector 6"/>
          <p:cNvCxnSpPr/>
          <p:nvPr/>
        </p:nvCxnSpPr>
        <p:spPr>
          <a:xfrm>
            <a:off x="-130629" y="783771"/>
            <a:ext cx="9470572" cy="0"/>
          </a:xfrm>
          <a:prstGeom prst="line">
            <a:avLst/>
          </a:prstGeom>
          <a:ln w="22225">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2138" y="6475863"/>
            <a:ext cx="4026090" cy="146577"/>
          </a:xfrm>
          <a:prstGeom prst="rect">
            <a:avLst/>
          </a:prstGeom>
        </p:spPr>
      </p:pic>
      <p:sp>
        <p:nvSpPr>
          <p:cNvPr id="36" name="Content Placeholder 2"/>
          <p:cNvSpPr txBox="1">
            <a:spLocks/>
          </p:cNvSpPr>
          <p:nvPr/>
        </p:nvSpPr>
        <p:spPr>
          <a:xfrm>
            <a:off x="864507" y="1178372"/>
            <a:ext cx="6997930" cy="5036973"/>
          </a:xfrm>
          <a:prstGeom prst="rect">
            <a:avLst/>
          </a:prstGeom>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US" dirty="0"/>
              <a:t>Two focus group meetings as small group discussions  to include persons who have used JPS Health Network services or who serve on advisory councils.</a:t>
            </a:r>
          </a:p>
          <a:p>
            <a:pPr marL="342900" indent="-342900" algn="l">
              <a:buFont typeface="Arial" panose="020B0604020202020204" pitchFamily="34" charset="0"/>
              <a:buChar char="•"/>
            </a:pPr>
            <a:r>
              <a:rPr lang="en-US" dirty="0"/>
              <a:t>Facilitated by HMA, the groups will address health care service access in the JPS Health Network, and current and future health care service needs in the County. Focus group participants will include JPS Health Network users and health care advocates from the community.</a:t>
            </a:r>
          </a:p>
          <a:p>
            <a:pPr marL="342900" indent="-342900" algn="l">
              <a:buFont typeface="Arial" panose="020B0604020202020204" pitchFamily="34" charset="0"/>
              <a:buChar char="•"/>
            </a:pPr>
            <a:r>
              <a:rPr lang="en-US" dirty="0"/>
              <a:t>We will recruit participants and conduct focus groups in November 2016.  We will transcribe and analyze the focus group discussions, identify themes as well as individual input. HMA will prepare a report summary for each focus group and an aggregate report of themes across the two focus groups. </a:t>
            </a:r>
          </a:p>
        </p:txBody>
      </p:sp>
    </p:spTree>
    <p:extLst>
      <p:ext uri="{BB962C8B-B14F-4D97-AF65-F5344CB8AC3E}">
        <p14:creationId xmlns:p14="http://schemas.microsoft.com/office/powerpoint/2010/main" val="25717453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lgn="r"/>
            <a:fld id="{485FFB67-4BD3-5947-8C68-D74B3426FE11}" type="slidenum">
              <a:rPr lang="en-US" smtClean="0">
                <a:solidFill>
                  <a:schemeClr val="bg2">
                    <a:lumMod val="75000"/>
                  </a:schemeClr>
                </a:solidFill>
              </a:rPr>
              <a:pPr algn="r"/>
              <a:t>11</a:t>
            </a:fld>
            <a:endParaRPr lang="en-US" dirty="0">
              <a:solidFill>
                <a:schemeClr val="bg2">
                  <a:lumMod val="75000"/>
                </a:schemeClr>
              </a:solidFill>
            </a:endParaRPr>
          </a:p>
        </p:txBody>
      </p:sp>
      <p:cxnSp>
        <p:nvCxnSpPr>
          <p:cNvPr id="5" name="Straight Connector 4"/>
          <p:cNvCxnSpPr/>
          <p:nvPr/>
        </p:nvCxnSpPr>
        <p:spPr>
          <a:xfrm>
            <a:off x="491929" y="378341"/>
            <a:ext cx="0" cy="193853"/>
          </a:xfrm>
          <a:prstGeom prst="line">
            <a:avLst/>
          </a:prstGeom>
          <a:ln w="88900">
            <a:solidFill>
              <a:srgbClr val="86AB5D"/>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21181" y="294216"/>
            <a:ext cx="6540019" cy="353943"/>
          </a:xfrm>
          <a:prstGeom prst="rect">
            <a:avLst/>
          </a:prstGeom>
          <a:noFill/>
        </p:spPr>
        <p:txBody>
          <a:bodyPr wrap="square" rtlCol="0">
            <a:spAutoFit/>
          </a:bodyPr>
          <a:lstStyle/>
          <a:p>
            <a:r>
              <a:rPr lang="en-US" sz="1700" b="1" dirty="0">
                <a:solidFill>
                  <a:srgbClr val="552733"/>
                </a:solidFill>
                <a:latin typeface="Arial" charset="0"/>
                <a:ea typeface="Arial" charset="0"/>
                <a:cs typeface="Arial" charset="0"/>
              </a:rPr>
              <a:t>INDIVIDUAL STAKEHOLDER INTERVIEWS</a:t>
            </a:r>
          </a:p>
        </p:txBody>
      </p:sp>
      <p:cxnSp>
        <p:nvCxnSpPr>
          <p:cNvPr id="7" name="Straight Connector 6"/>
          <p:cNvCxnSpPr/>
          <p:nvPr/>
        </p:nvCxnSpPr>
        <p:spPr>
          <a:xfrm>
            <a:off x="-130629" y="783771"/>
            <a:ext cx="9470572" cy="0"/>
          </a:xfrm>
          <a:prstGeom prst="line">
            <a:avLst/>
          </a:prstGeom>
          <a:ln w="22225">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2138" y="6475863"/>
            <a:ext cx="4026090" cy="146577"/>
          </a:xfrm>
          <a:prstGeom prst="rect">
            <a:avLst/>
          </a:prstGeom>
        </p:spPr>
      </p:pic>
      <p:sp>
        <p:nvSpPr>
          <p:cNvPr id="36" name="Content Placeholder 2"/>
          <p:cNvSpPr txBox="1">
            <a:spLocks/>
          </p:cNvSpPr>
          <p:nvPr/>
        </p:nvSpPr>
        <p:spPr>
          <a:xfrm>
            <a:off x="864507" y="1178372"/>
            <a:ext cx="6997930" cy="5036973"/>
          </a:xfrm>
          <a:prstGeom prst="rect">
            <a:avLst/>
          </a:prstGeom>
        </p:spPr>
        <p:txBody>
          <a:bodyPr vert="horz" lIns="91440" tIns="45720" rIns="91440" bIns="45720" rtlCol="0">
            <a:normAutofit fontScale="9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lnSpc>
                <a:spcPct val="100000"/>
              </a:lnSpc>
              <a:buFont typeface="Arial" panose="020B0604020202020204" pitchFamily="34" charset="0"/>
              <a:buChar char="•"/>
            </a:pPr>
            <a:r>
              <a:rPr lang="en-US" dirty="0"/>
              <a:t>Our plan is to interview not less than 90 persons representing a wide range of stakeholder roles and perspectives using a structured set of questions to facilitate a confidential discussion about community health needs, the role of JPS Health Network AND other providers of health and social support services.</a:t>
            </a:r>
          </a:p>
          <a:p>
            <a:pPr marL="342900" indent="-342900" algn="l">
              <a:lnSpc>
                <a:spcPct val="100000"/>
              </a:lnSpc>
              <a:buFont typeface="Arial" panose="020B0604020202020204" pitchFamily="34" charset="0"/>
              <a:buChar char="•"/>
            </a:pPr>
            <a:r>
              <a:rPr lang="en-US" dirty="0"/>
              <a:t>Our interview list was developed through consultation with our individual meetings with Tarrant County Court Commissioners</a:t>
            </a:r>
            <a:r>
              <a:rPr lang="en-US"/>
              <a:t>, </a:t>
            </a:r>
            <a:r>
              <a:rPr lang="en-US" smtClean="0"/>
              <a:t>County </a:t>
            </a:r>
            <a:r>
              <a:rPr lang="en-US" dirty="0"/>
              <a:t>Judge, JPS Board of Managers and staff.</a:t>
            </a:r>
          </a:p>
          <a:p>
            <a:pPr marL="342900" indent="-342900" algn="l">
              <a:lnSpc>
                <a:spcPct val="100000"/>
              </a:lnSpc>
              <a:buFont typeface="Arial" panose="020B0604020202020204" pitchFamily="34" charset="0"/>
              <a:buChar char="•"/>
            </a:pPr>
            <a:r>
              <a:rPr lang="en-US" dirty="0"/>
              <a:t>All members of the Tarrant County Commissioners Court and the JPS Health Network Board of Managers have been interviewed by HMA. JPS executive and medical staff leadership have also met with HMA in group and individual settings. They have provided excellent support to our work.</a:t>
            </a:r>
          </a:p>
        </p:txBody>
      </p:sp>
    </p:spTree>
    <p:extLst>
      <p:ext uri="{BB962C8B-B14F-4D97-AF65-F5344CB8AC3E}">
        <p14:creationId xmlns:p14="http://schemas.microsoft.com/office/powerpoint/2010/main" val="18459745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lgn="r"/>
            <a:fld id="{485FFB67-4BD3-5947-8C68-D74B3426FE11}" type="slidenum">
              <a:rPr lang="en-US" smtClean="0">
                <a:solidFill>
                  <a:schemeClr val="bg2">
                    <a:lumMod val="75000"/>
                  </a:schemeClr>
                </a:solidFill>
              </a:rPr>
              <a:pPr algn="r"/>
              <a:t>12</a:t>
            </a:fld>
            <a:endParaRPr lang="en-US" dirty="0">
              <a:solidFill>
                <a:schemeClr val="bg2">
                  <a:lumMod val="75000"/>
                </a:schemeClr>
              </a:solidFill>
            </a:endParaRPr>
          </a:p>
        </p:txBody>
      </p:sp>
      <p:cxnSp>
        <p:nvCxnSpPr>
          <p:cNvPr id="5" name="Straight Connector 4"/>
          <p:cNvCxnSpPr/>
          <p:nvPr/>
        </p:nvCxnSpPr>
        <p:spPr>
          <a:xfrm>
            <a:off x="491929" y="378341"/>
            <a:ext cx="0" cy="193853"/>
          </a:xfrm>
          <a:prstGeom prst="line">
            <a:avLst/>
          </a:prstGeom>
          <a:ln w="88900">
            <a:solidFill>
              <a:srgbClr val="86AB5D"/>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21181" y="294216"/>
            <a:ext cx="6540019" cy="353943"/>
          </a:xfrm>
          <a:prstGeom prst="rect">
            <a:avLst/>
          </a:prstGeom>
          <a:noFill/>
        </p:spPr>
        <p:txBody>
          <a:bodyPr wrap="square" rtlCol="0">
            <a:spAutoFit/>
          </a:bodyPr>
          <a:lstStyle/>
          <a:p>
            <a:r>
              <a:rPr lang="en-US" sz="1700" b="1" dirty="0">
                <a:solidFill>
                  <a:srgbClr val="552733"/>
                </a:solidFill>
                <a:latin typeface="Arial" charset="0"/>
                <a:ea typeface="Arial" charset="0"/>
                <a:cs typeface="Arial" charset="0"/>
              </a:rPr>
              <a:t>INDIVIDUAL STAKEHOLDER INTERVIEWS</a:t>
            </a:r>
          </a:p>
        </p:txBody>
      </p:sp>
      <p:cxnSp>
        <p:nvCxnSpPr>
          <p:cNvPr id="7" name="Straight Connector 6"/>
          <p:cNvCxnSpPr/>
          <p:nvPr/>
        </p:nvCxnSpPr>
        <p:spPr>
          <a:xfrm>
            <a:off x="-130629" y="783771"/>
            <a:ext cx="9470572" cy="0"/>
          </a:xfrm>
          <a:prstGeom prst="line">
            <a:avLst/>
          </a:prstGeom>
          <a:ln w="22225">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2138" y="6475863"/>
            <a:ext cx="4026090" cy="146577"/>
          </a:xfrm>
          <a:prstGeom prst="rect">
            <a:avLst/>
          </a:prstGeom>
        </p:spPr>
      </p:pic>
      <p:sp>
        <p:nvSpPr>
          <p:cNvPr id="36" name="Content Placeholder 2"/>
          <p:cNvSpPr txBox="1">
            <a:spLocks/>
          </p:cNvSpPr>
          <p:nvPr/>
        </p:nvSpPr>
        <p:spPr>
          <a:xfrm>
            <a:off x="864507" y="1178372"/>
            <a:ext cx="6997930" cy="5036973"/>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lnSpc>
                <a:spcPct val="100000"/>
              </a:lnSpc>
              <a:buFont typeface="Arial" panose="020B0604020202020204" pitchFamily="34" charset="0"/>
              <a:buChar char="•"/>
            </a:pPr>
            <a:r>
              <a:rPr lang="en-US" dirty="0"/>
              <a:t>The external interviews are being scheduled with community leaders in these interest areas:</a:t>
            </a:r>
          </a:p>
          <a:p>
            <a:pPr marL="800100" lvl="1" indent="-342900" algn="l">
              <a:lnSpc>
                <a:spcPct val="100000"/>
              </a:lnSpc>
              <a:buFont typeface="Arial" panose="020B0604020202020204" pitchFamily="34" charset="0"/>
              <a:buChar char="•"/>
            </a:pPr>
            <a:r>
              <a:rPr lang="en-US" dirty="0"/>
              <a:t>Elected Officials.</a:t>
            </a:r>
          </a:p>
          <a:p>
            <a:pPr marL="800100" lvl="1" indent="-342900" algn="l">
              <a:lnSpc>
                <a:spcPct val="100000"/>
              </a:lnSpc>
              <a:buFont typeface="Arial" panose="020B0604020202020204" pitchFamily="34" charset="0"/>
              <a:buChar char="•"/>
            </a:pPr>
            <a:r>
              <a:rPr lang="en-US" dirty="0"/>
              <a:t>Educational Affiliates.</a:t>
            </a:r>
          </a:p>
          <a:p>
            <a:pPr marL="800100" lvl="1" indent="-342900" algn="l">
              <a:lnSpc>
                <a:spcPct val="100000"/>
              </a:lnSpc>
              <a:buFont typeface="Arial" panose="020B0604020202020204" pitchFamily="34" charset="0"/>
              <a:buChar char="•"/>
            </a:pPr>
            <a:r>
              <a:rPr lang="en-US" dirty="0"/>
              <a:t>Health Facilities and Organizations.</a:t>
            </a:r>
          </a:p>
          <a:p>
            <a:pPr marL="800100" lvl="1" indent="-342900" algn="l">
              <a:lnSpc>
                <a:spcPct val="100000"/>
              </a:lnSpc>
              <a:buFont typeface="Arial" panose="020B0604020202020204" pitchFamily="34" charset="0"/>
              <a:buChar char="•"/>
            </a:pPr>
            <a:r>
              <a:rPr lang="en-US" dirty="0"/>
              <a:t>High Volume Hospitals.</a:t>
            </a:r>
          </a:p>
          <a:p>
            <a:pPr marL="800100" lvl="1" indent="-342900" algn="l">
              <a:lnSpc>
                <a:spcPct val="100000"/>
              </a:lnSpc>
              <a:buFont typeface="Arial" panose="020B0604020202020204" pitchFamily="34" charset="0"/>
              <a:buChar char="•"/>
            </a:pPr>
            <a:r>
              <a:rPr lang="en-US" dirty="0"/>
              <a:t>Psychiatric Hospital.</a:t>
            </a:r>
          </a:p>
          <a:p>
            <a:pPr marL="800100" lvl="1" indent="-342900" algn="l">
              <a:lnSpc>
                <a:spcPct val="100000"/>
              </a:lnSpc>
              <a:buFont typeface="Arial" panose="020B0604020202020204" pitchFamily="34" charset="0"/>
              <a:buChar char="•"/>
            </a:pPr>
            <a:r>
              <a:rPr lang="en-US" dirty="0"/>
              <a:t>Skilled Nursing/Rehabilitation/Other.</a:t>
            </a:r>
          </a:p>
          <a:p>
            <a:pPr marL="800100" lvl="1" indent="-342900" algn="l">
              <a:lnSpc>
                <a:spcPct val="100000"/>
              </a:lnSpc>
              <a:buFont typeface="Arial" panose="020B0604020202020204" pitchFamily="34" charset="0"/>
              <a:buChar char="•"/>
            </a:pPr>
            <a:r>
              <a:rPr lang="en-US" dirty="0"/>
              <a:t>Primary Care/Behavioral Health.</a:t>
            </a:r>
          </a:p>
          <a:p>
            <a:pPr marL="800100" lvl="1" indent="-342900" algn="l">
              <a:lnSpc>
                <a:spcPct val="100000"/>
              </a:lnSpc>
              <a:buFont typeface="Arial" panose="020B0604020202020204" pitchFamily="34" charset="0"/>
              <a:buChar char="•"/>
            </a:pPr>
            <a:r>
              <a:rPr lang="en-US" dirty="0"/>
              <a:t>Law Enforcement/Behavioral Health.</a:t>
            </a:r>
          </a:p>
          <a:p>
            <a:pPr marL="800100" lvl="1" indent="-342900" algn="l">
              <a:lnSpc>
                <a:spcPct val="100000"/>
              </a:lnSpc>
              <a:buFont typeface="Arial" panose="020B0604020202020204" pitchFamily="34" charset="0"/>
              <a:buChar char="•"/>
            </a:pPr>
            <a:r>
              <a:rPr lang="en-US" dirty="0"/>
              <a:t>Medicaid Managed Care Organizations.</a:t>
            </a:r>
          </a:p>
          <a:p>
            <a:pPr marL="800100" lvl="1" indent="-342900" algn="l">
              <a:lnSpc>
                <a:spcPct val="100000"/>
              </a:lnSpc>
              <a:buFont typeface="Arial" panose="020B0604020202020204" pitchFamily="34" charset="0"/>
              <a:buChar char="•"/>
            </a:pPr>
            <a:r>
              <a:rPr lang="en-US" dirty="0"/>
              <a:t>Selected Community Groups.</a:t>
            </a:r>
          </a:p>
          <a:p>
            <a:pPr marL="800100" lvl="1" indent="-342900" algn="l">
              <a:lnSpc>
                <a:spcPct val="100000"/>
              </a:lnSpc>
              <a:buFont typeface="Arial" panose="020B0604020202020204" pitchFamily="34" charset="0"/>
              <a:buChar char="•"/>
            </a:pPr>
            <a:r>
              <a:rPr lang="en-US" dirty="0"/>
              <a:t>Philanthropy.</a:t>
            </a:r>
          </a:p>
          <a:p>
            <a:pPr marL="800100" lvl="1" indent="-342900" algn="l">
              <a:lnSpc>
                <a:spcPct val="100000"/>
              </a:lnSpc>
              <a:buFont typeface="Arial" panose="020B0604020202020204" pitchFamily="34" charset="0"/>
              <a:buChar char="•"/>
            </a:pPr>
            <a:r>
              <a:rPr lang="en-US" dirty="0"/>
              <a:t>Business/Civic Organizations.</a:t>
            </a:r>
          </a:p>
        </p:txBody>
      </p:sp>
    </p:spTree>
    <p:extLst>
      <p:ext uri="{BB962C8B-B14F-4D97-AF65-F5344CB8AC3E}">
        <p14:creationId xmlns:p14="http://schemas.microsoft.com/office/powerpoint/2010/main" val="13422644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lgn="r"/>
            <a:fld id="{485FFB67-4BD3-5947-8C68-D74B3426FE11}" type="slidenum">
              <a:rPr lang="en-US" smtClean="0">
                <a:solidFill>
                  <a:schemeClr val="bg2">
                    <a:lumMod val="75000"/>
                  </a:schemeClr>
                </a:solidFill>
              </a:rPr>
              <a:pPr algn="r"/>
              <a:t>13</a:t>
            </a:fld>
            <a:endParaRPr lang="en-US" dirty="0">
              <a:solidFill>
                <a:schemeClr val="bg2">
                  <a:lumMod val="75000"/>
                </a:schemeClr>
              </a:solidFill>
            </a:endParaRPr>
          </a:p>
        </p:txBody>
      </p:sp>
      <p:cxnSp>
        <p:nvCxnSpPr>
          <p:cNvPr id="5" name="Straight Connector 4"/>
          <p:cNvCxnSpPr/>
          <p:nvPr/>
        </p:nvCxnSpPr>
        <p:spPr>
          <a:xfrm>
            <a:off x="491929" y="378341"/>
            <a:ext cx="0" cy="193853"/>
          </a:xfrm>
          <a:prstGeom prst="line">
            <a:avLst/>
          </a:prstGeom>
          <a:ln w="88900">
            <a:solidFill>
              <a:srgbClr val="86AB5D"/>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21181" y="294216"/>
            <a:ext cx="6540019" cy="353943"/>
          </a:xfrm>
          <a:prstGeom prst="rect">
            <a:avLst/>
          </a:prstGeom>
          <a:noFill/>
        </p:spPr>
        <p:txBody>
          <a:bodyPr wrap="square" rtlCol="0">
            <a:spAutoFit/>
          </a:bodyPr>
          <a:lstStyle/>
          <a:p>
            <a:r>
              <a:rPr lang="en-US" sz="1700" b="1" dirty="0">
                <a:solidFill>
                  <a:srgbClr val="552733"/>
                </a:solidFill>
                <a:latin typeface="Arial" charset="0"/>
                <a:ea typeface="Arial" charset="0"/>
                <a:cs typeface="Arial" charset="0"/>
              </a:rPr>
              <a:t>INTERVIEW LIST</a:t>
            </a:r>
          </a:p>
        </p:txBody>
      </p:sp>
      <p:cxnSp>
        <p:nvCxnSpPr>
          <p:cNvPr id="7" name="Straight Connector 6"/>
          <p:cNvCxnSpPr/>
          <p:nvPr/>
        </p:nvCxnSpPr>
        <p:spPr>
          <a:xfrm>
            <a:off x="-130629" y="783771"/>
            <a:ext cx="9470572" cy="0"/>
          </a:xfrm>
          <a:prstGeom prst="line">
            <a:avLst/>
          </a:prstGeom>
          <a:ln w="22225">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2138" y="6475863"/>
            <a:ext cx="4026090" cy="146577"/>
          </a:xfrm>
          <a:prstGeom prst="rect">
            <a:avLst/>
          </a:prstGeom>
        </p:spPr>
      </p:pic>
      <p:graphicFrame>
        <p:nvGraphicFramePr>
          <p:cNvPr id="13" name="Table 12"/>
          <p:cNvGraphicFramePr>
            <a:graphicFrameLocks noGrp="1"/>
          </p:cNvGraphicFramePr>
          <p:nvPr>
            <p:extLst>
              <p:ext uri="{D42A27DB-BD31-4B8C-83A1-F6EECF244321}">
                <p14:modId xmlns:p14="http://schemas.microsoft.com/office/powerpoint/2010/main" val="847278894"/>
              </p:ext>
            </p:extLst>
          </p:nvPr>
        </p:nvGraphicFramePr>
        <p:xfrm>
          <a:off x="1270907" y="1844608"/>
          <a:ext cx="6667500" cy="1337310"/>
        </p:xfrm>
        <a:graphic>
          <a:graphicData uri="http://schemas.openxmlformats.org/drawingml/2006/table">
            <a:tbl>
              <a:tblPr/>
              <a:tblGrid>
                <a:gridCol w="1651000">
                  <a:extLst>
                    <a:ext uri="{9D8B030D-6E8A-4147-A177-3AD203B41FA5}">
                      <a16:colId xmlns:a16="http://schemas.microsoft.com/office/drawing/2014/main" xmlns="" val="1027645190"/>
                    </a:ext>
                  </a:extLst>
                </a:gridCol>
                <a:gridCol w="5016500">
                  <a:extLst>
                    <a:ext uri="{9D8B030D-6E8A-4147-A177-3AD203B41FA5}">
                      <a16:colId xmlns:a16="http://schemas.microsoft.com/office/drawing/2014/main" xmlns="" val="2732035402"/>
                    </a:ext>
                  </a:extLst>
                </a:gridCol>
              </a:tblGrid>
              <a:tr h="209550">
                <a:tc>
                  <a:txBody>
                    <a:bodyPr/>
                    <a:lstStyle/>
                    <a:p>
                      <a:pPr algn="l" fontAlgn="ctr"/>
                      <a:r>
                        <a:rPr lang="en-US" sz="1400" b="1" i="0" u="none" strike="noStrike" dirty="0">
                          <a:solidFill>
                            <a:srgbClr val="000000"/>
                          </a:solidFill>
                          <a:effectLst/>
                          <a:latin typeface="Calibri" panose="020F0502020204030204" pitchFamily="34" charset="0"/>
                        </a:rPr>
                        <a:t>Elected Officials </a:t>
                      </a:r>
                    </a:p>
                  </a:txBody>
                  <a:tcPr marL="9525" marR="9525" marT="9525"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a:txBody>
                    <a:bodyPr/>
                    <a:lstStyle/>
                    <a:p>
                      <a:pPr algn="l" fontAlgn="ctr"/>
                      <a:r>
                        <a:rPr lang="en-US" sz="1400" b="1" i="0" u="none" strike="noStrike" dirty="0">
                          <a:solidFill>
                            <a:srgbClr val="000000"/>
                          </a:solidFill>
                          <a:effectLst/>
                          <a:latin typeface="Calibri" panose="020F0502020204030204" pitchFamily="34" charset="0"/>
                        </a:rPr>
                        <a:t> </a:t>
                      </a:r>
                    </a:p>
                  </a:txBody>
                  <a:tcPr marL="9525" marR="9525" marT="9525"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extLst>
                  <a:ext uri="{0D108BD9-81ED-4DB2-BD59-A6C34878D82A}">
                    <a16:rowId xmlns:a16="http://schemas.microsoft.com/office/drawing/2014/main" xmlns="" val="308960446"/>
                  </a:ext>
                </a:extLst>
              </a:tr>
              <a:tr h="209550">
                <a:tc>
                  <a:txBody>
                    <a:bodyPr/>
                    <a:lstStyle/>
                    <a:p>
                      <a:pPr algn="ctr" fontAlgn="b"/>
                      <a:r>
                        <a:rPr lang="en-US" sz="1400" b="1" i="0" u="none" strike="noStrike" dirty="0">
                          <a:solidFill>
                            <a:srgbClr val="000000"/>
                          </a:solidFill>
                          <a:effectLst/>
                          <a:latin typeface="Calibri" panose="020F0502020204030204" pitchFamily="34" charset="0"/>
                        </a:rPr>
                        <a:t>Interviewee</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400" b="1" i="0" u="none" strike="noStrike" dirty="0">
                          <a:solidFill>
                            <a:srgbClr val="000000"/>
                          </a:solidFill>
                          <a:effectLst/>
                          <a:latin typeface="Calibri" panose="020F0502020204030204" pitchFamily="34" charset="0"/>
                        </a:rPr>
                        <a:t>Organization</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xmlns="" val="2755904455"/>
                  </a:ext>
                </a:extLst>
              </a:tr>
              <a:tr h="200025">
                <a:tc>
                  <a:txBody>
                    <a:bodyPr/>
                    <a:lstStyle/>
                    <a:p>
                      <a:pPr algn="l" fontAlgn="b"/>
                      <a:r>
                        <a:rPr lang="en-US" sz="1400" b="0" i="0" u="none" strike="noStrike" dirty="0">
                          <a:solidFill>
                            <a:srgbClr val="000000"/>
                          </a:solidFill>
                          <a:effectLst/>
                          <a:latin typeface="Calibri" panose="020F0502020204030204" pitchFamily="34" charset="0"/>
                        </a:rPr>
                        <a:t>Jeff Williams </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City of Arlington</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45869960"/>
                  </a:ext>
                </a:extLst>
              </a:tr>
              <a:tr h="200025">
                <a:tc>
                  <a:txBody>
                    <a:bodyPr/>
                    <a:lstStyle/>
                    <a:p>
                      <a:pPr algn="l" fontAlgn="b"/>
                      <a:r>
                        <a:rPr lang="en-US" sz="1400" b="0" i="0" u="none" strike="noStrike" dirty="0">
                          <a:solidFill>
                            <a:srgbClr val="000000"/>
                          </a:solidFill>
                          <a:effectLst/>
                          <a:latin typeface="Calibri" panose="020F0502020204030204" pitchFamily="34" charset="0"/>
                        </a:rPr>
                        <a:t>Betsy Price</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City of Fort Worth</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135767404"/>
                  </a:ext>
                </a:extLst>
              </a:tr>
              <a:tr h="200025">
                <a:tc>
                  <a:txBody>
                    <a:bodyPr/>
                    <a:lstStyle/>
                    <a:p>
                      <a:pPr algn="l" fontAlgn="b"/>
                      <a:r>
                        <a:rPr lang="en-US" sz="1400" b="0" i="0" u="none" strike="noStrike" dirty="0">
                          <a:solidFill>
                            <a:srgbClr val="000000"/>
                          </a:solidFill>
                          <a:effectLst/>
                          <a:latin typeface="Calibri" panose="020F0502020204030204" pitchFamily="34" charset="0"/>
                        </a:rPr>
                        <a:t>Patricia Ward</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b="0" i="0" u="none" strike="noStrike" dirty="0">
                          <a:solidFill>
                            <a:srgbClr val="000000"/>
                          </a:solidFill>
                          <a:effectLst/>
                          <a:latin typeface="Calibri" panose="020F0502020204030204" pitchFamily="34" charset="0"/>
                        </a:rPr>
                        <a:t>Mayor's Council</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3324316048"/>
                  </a:ext>
                </a:extLst>
              </a:tr>
              <a:tr h="209550">
                <a:tc>
                  <a:txBody>
                    <a:bodyPr/>
                    <a:lstStyle/>
                    <a:p>
                      <a:pPr algn="l" fontAlgn="b"/>
                      <a:r>
                        <a:rPr lang="en-US" sz="1400" b="0" i="0" u="none" strike="noStrike" dirty="0">
                          <a:solidFill>
                            <a:srgbClr val="000000"/>
                          </a:solidFill>
                          <a:effectLst/>
                          <a:latin typeface="Calibri" panose="020F0502020204030204" pitchFamily="34" charset="0"/>
                        </a:rPr>
                        <a:t>Jim Griffin</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Mayor's Council</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85287008"/>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3672730124"/>
              </p:ext>
            </p:extLst>
          </p:nvPr>
        </p:nvGraphicFramePr>
        <p:xfrm>
          <a:off x="1270907" y="3671031"/>
          <a:ext cx="6667500" cy="1783080"/>
        </p:xfrm>
        <a:graphic>
          <a:graphicData uri="http://schemas.openxmlformats.org/drawingml/2006/table">
            <a:tbl>
              <a:tblPr/>
              <a:tblGrid>
                <a:gridCol w="1648610">
                  <a:extLst>
                    <a:ext uri="{9D8B030D-6E8A-4147-A177-3AD203B41FA5}">
                      <a16:colId xmlns:a16="http://schemas.microsoft.com/office/drawing/2014/main" xmlns="" val="2650216820"/>
                    </a:ext>
                  </a:extLst>
                </a:gridCol>
                <a:gridCol w="5018890">
                  <a:extLst>
                    <a:ext uri="{9D8B030D-6E8A-4147-A177-3AD203B41FA5}">
                      <a16:colId xmlns:a16="http://schemas.microsoft.com/office/drawing/2014/main" xmlns="" val="2456276845"/>
                    </a:ext>
                  </a:extLst>
                </a:gridCol>
              </a:tblGrid>
              <a:tr h="209550">
                <a:tc gridSpan="2">
                  <a:txBody>
                    <a:bodyPr/>
                    <a:lstStyle/>
                    <a:p>
                      <a:pPr algn="l" fontAlgn="b"/>
                      <a:r>
                        <a:rPr lang="en-US" sz="1400" b="1" i="0" u="none" strike="noStrike" dirty="0">
                          <a:solidFill>
                            <a:srgbClr val="000000"/>
                          </a:solidFill>
                          <a:effectLst/>
                          <a:latin typeface="Calibri" panose="020F0502020204030204" pitchFamily="34" charset="0"/>
                        </a:rPr>
                        <a:t>Educational Affiliates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hMerge="1">
                  <a:txBody>
                    <a:bodyPr/>
                    <a:lstStyle/>
                    <a:p>
                      <a:endParaRPr lang="en-US"/>
                    </a:p>
                  </a:txBody>
                  <a:tcPr/>
                </a:tc>
                <a:extLst>
                  <a:ext uri="{0D108BD9-81ED-4DB2-BD59-A6C34878D82A}">
                    <a16:rowId xmlns:a16="http://schemas.microsoft.com/office/drawing/2014/main" xmlns="" val="2353596344"/>
                  </a:ext>
                </a:extLst>
              </a:tr>
              <a:tr h="209550">
                <a:tc>
                  <a:txBody>
                    <a:bodyPr/>
                    <a:lstStyle/>
                    <a:p>
                      <a:pPr algn="ctr" fontAlgn="b"/>
                      <a:r>
                        <a:rPr lang="en-US" sz="1400" b="1" i="0" u="none" strike="noStrike" dirty="0">
                          <a:solidFill>
                            <a:srgbClr val="000000"/>
                          </a:solidFill>
                          <a:effectLst/>
                          <a:latin typeface="Calibri" panose="020F0502020204030204" pitchFamily="34" charset="0"/>
                        </a:rPr>
                        <a:t>Interviewee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400" b="1" i="0" u="none" strike="noStrike" dirty="0">
                          <a:solidFill>
                            <a:srgbClr val="000000"/>
                          </a:solidFill>
                          <a:effectLst/>
                          <a:latin typeface="Calibri" panose="020F0502020204030204" pitchFamily="34" charset="0"/>
                        </a:rPr>
                        <a:t>Organization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xmlns="" val="3059227147"/>
                  </a:ext>
                </a:extLst>
              </a:tr>
              <a:tr h="200025">
                <a:tc>
                  <a:txBody>
                    <a:bodyPr/>
                    <a:lstStyle/>
                    <a:p>
                      <a:pPr algn="l" fontAlgn="b"/>
                      <a:r>
                        <a:rPr lang="en-US" sz="1400" b="0" i="0" u="none" strike="noStrike" dirty="0" smtClean="0">
                          <a:solidFill>
                            <a:srgbClr val="000000"/>
                          </a:solidFill>
                          <a:effectLst/>
                          <a:latin typeface="Calibri" panose="020F0502020204030204" pitchFamily="34" charset="0"/>
                        </a:rPr>
                        <a:t>Dean Stuart Flynn</a:t>
                      </a:r>
                      <a:endParaRPr lang="en-US" sz="14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University of North Texas Health Science Center (UNTHSC)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60003057"/>
                  </a:ext>
                </a:extLst>
              </a:tr>
              <a:tr h="200025">
                <a:tc>
                  <a:txBody>
                    <a:bodyPr/>
                    <a:lstStyle/>
                    <a:p>
                      <a:pPr algn="l" fontAlgn="b"/>
                      <a:r>
                        <a:rPr lang="en-US" sz="1400" b="0" i="0" u="none" strike="noStrike" dirty="0">
                          <a:solidFill>
                            <a:srgbClr val="000000"/>
                          </a:solidFill>
                          <a:effectLst/>
                          <a:latin typeface="Calibri" panose="020F0502020204030204" pitchFamily="34" charset="0"/>
                        </a:rPr>
                        <a:t>TBD</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Texas Christian University (TCU)</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890996957"/>
                  </a:ext>
                </a:extLst>
              </a:tr>
              <a:tr h="200025">
                <a:tc>
                  <a:txBody>
                    <a:bodyPr/>
                    <a:lstStyle/>
                    <a:p>
                      <a:pPr algn="l" fontAlgn="b"/>
                      <a:r>
                        <a:rPr lang="en-US" sz="1400" b="0" i="0" u="none" strike="noStrike" dirty="0">
                          <a:solidFill>
                            <a:srgbClr val="000000"/>
                          </a:solidFill>
                          <a:effectLst/>
                          <a:latin typeface="Calibri" panose="020F0502020204030204" pitchFamily="34" charset="0"/>
                        </a:rPr>
                        <a:t>TBD</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Baylor College of Medicine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169337160"/>
                  </a:ext>
                </a:extLst>
              </a:tr>
              <a:tr h="200025">
                <a:tc>
                  <a:txBody>
                    <a:bodyPr/>
                    <a:lstStyle/>
                    <a:p>
                      <a:pPr algn="l" fontAlgn="b"/>
                      <a:r>
                        <a:rPr lang="en-US" sz="1400" b="0" i="0" u="none" strike="noStrike" dirty="0">
                          <a:solidFill>
                            <a:srgbClr val="000000"/>
                          </a:solidFill>
                          <a:effectLst/>
                          <a:latin typeface="Calibri" panose="020F0502020204030204" pitchFamily="34" charset="0"/>
                        </a:rPr>
                        <a:t>TBD</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University of Texas Southwestern Medical Center  (UTSW)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91298357"/>
                  </a:ext>
                </a:extLst>
              </a:tr>
              <a:tr h="209550">
                <a:tc>
                  <a:txBody>
                    <a:bodyPr/>
                    <a:lstStyle/>
                    <a:p>
                      <a:pPr algn="l" fontAlgn="b"/>
                      <a:r>
                        <a:rPr lang="en-US" sz="1400" b="0" i="0" u="none" strike="noStrike" dirty="0" smtClean="0">
                          <a:solidFill>
                            <a:srgbClr val="000000"/>
                          </a:solidFill>
                          <a:effectLst/>
                          <a:latin typeface="Calibri" panose="020F0502020204030204" pitchFamily="34" charset="0"/>
                        </a:rPr>
                        <a:t>Troy</a:t>
                      </a:r>
                      <a:r>
                        <a:rPr lang="en-US" sz="1400" b="0" i="0" u="none" strike="noStrike" baseline="0" dirty="0" smtClean="0">
                          <a:solidFill>
                            <a:srgbClr val="000000"/>
                          </a:solidFill>
                          <a:effectLst/>
                          <a:latin typeface="Calibri" panose="020F0502020204030204" pitchFamily="34" charset="0"/>
                        </a:rPr>
                        <a:t> Moran</a:t>
                      </a:r>
                      <a:endParaRPr lang="en-US" sz="14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smtClean="0">
                          <a:solidFill>
                            <a:srgbClr val="000000"/>
                          </a:solidFill>
                          <a:effectLst/>
                          <a:latin typeface="Calibri" panose="020F0502020204030204" pitchFamily="34" charset="0"/>
                        </a:rPr>
                        <a:t>Tarrant County College </a:t>
                      </a:r>
                      <a:r>
                        <a:rPr lang="en-US" sz="1400" b="0" i="0" u="none" strike="noStrike" dirty="0" smtClean="0">
                          <a:solidFill>
                            <a:srgbClr val="000000"/>
                          </a:solidFill>
                          <a:effectLst/>
                          <a:latin typeface="Calibri" panose="020F0502020204030204" pitchFamily="34" charset="0"/>
                        </a:rPr>
                        <a:t>Nursing </a:t>
                      </a:r>
                      <a:r>
                        <a:rPr lang="en-US" sz="1400" b="0" i="0" u="none" strike="noStrike" dirty="0">
                          <a:solidFill>
                            <a:srgbClr val="000000"/>
                          </a:solidFill>
                          <a:effectLst/>
                          <a:latin typeface="Calibri" panose="020F0502020204030204" pitchFamily="34" charset="0"/>
                        </a:rPr>
                        <a:t>and Allied Health School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988720125"/>
                  </a:ext>
                </a:extLst>
              </a:tr>
              <a:tr h="209550">
                <a:tc>
                  <a:txBody>
                    <a:bodyPr/>
                    <a:lstStyle/>
                    <a:p>
                      <a:pPr algn="l" fontAlgn="b"/>
                      <a:r>
                        <a:rPr lang="en-US" sz="1400" b="0" i="0" u="none" strike="noStrike" dirty="0" smtClean="0">
                          <a:solidFill>
                            <a:srgbClr val="000000"/>
                          </a:solidFill>
                          <a:effectLst/>
                          <a:latin typeface="Calibri" panose="020F0502020204030204" pitchFamily="34" charset="0"/>
                        </a:rPr>
                        <a:t>Shawn </a:t>
                      </a:r>
                      <a:r>
                        <a:rPr lang="en-US" sz="1400" b="0" i="0" u="none" strike="noStrike" dirty="0" err="1" smtClean="0">
                          <a:solidFill>
                            <a:srgbClr val="000000"/>
                          </a:solidFill>
                          <a:effectLst/>
                          <a:latin typeface="Calibri" panose="020F0502020204030204" pitchFamily="34" charset="0"/>
                        </a:rPr>
                        <a:t>Tindell</a:t>
                      </a:r>
                      <a:endParaRPr lang="en-US" sz="14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effectLst/>
                          <a:latin typeface="Calibri" panose="020F0502020204030204" pitchFamily="34" charset="0"/>
                        </a:rPr>
                        <a:t>University</a:t>
                      </a:r>
                      <a:r>
                        <a:rPr lang="en-US" sz="1400" b="0" i="0" u="none" strike="noStrike" baseline="0" dirty="0" smtClean="0">
                          <a:solidFill>
                            <a:srgbClr val="000000"/>
                          </a:solidFill>
                          <a:effectLst/>
                          <a:latin typeface="Calibri" panose="020F0502020204030204" pitchFamily="34" charset="0"/>
                        </a:rPr>
                        <a:t> of Texas at Arlington</a:t>
                      </a:r>
                      <a:endParaRPr lang="en-US" sz="14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7384963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lgn="r"/>
            <a:fld id="{485FFB67-4BD3-5947-8C68-D74B3426FE11}" type="slidenum">
              <a:rPr lang="en-US" smtClean="0">
                <a:solidFill>
                  <a:schemeClr val="bg2">
                    <a:lumMod val="75000"/>
                  </a:schemeClr>
                </a:solidFill>
              </a:rPr>
              <a:pPr algn="r"/>
              <a:t>14</a:t>
            </a:fld>
            <a:endParaRPr lang="en-US" dirty="0">
              <a:solidFill>
                <a:schemeClr val="bg2">
                  <a:lumMod val="75000"/>
                </a:schemeClr>
              </a:solidFill>
            </a:endParaRPr>
          </a:p>
        </p:txBody>
      </p:sp>
      <p:cxnSp>
        <p:nvCxnSpPr>
          <p:cNvPr id="5" name="Straight Connector 4"/>
          <p:cNvCxnSpPr/>
          <p:nvPr/>
        </p:nvCxnSpPr>
        <p:spPr>
          <a:xfrm>
            <a:off x="491929" y="378341"/>
            <a:ext cx="0" cy="193853"/>
          </a:xfrm>
          <a:prstGeom prst="line">
            <a:avLst/>
          </a:prstGeom>
          <a:ln w="88900">
            <a:solidFill>
              <a:srgbClr val="86AB5D"/>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21181" y="294216"/>
            <a:ext cx="6540019" cy="353943"/>
          </a:xfrm>
          <a:prstGeom prst="rect">
            <a:avLst/>
          </a:prstGeom>
          <a:noFill/>
        </p:spPr>
        <p:txBody>
          <a:bodyPr wrap="square" rtlCol="0">
            <a:spAutoFit/>
          </a:bodyPr>
          <a:lstStyle/>
          <a:p>
            <a:r>
              <a:rPr lang="en-US" sz="1700" b="1" dirty="0">
                <a:solidFill>
                  <a:srgbClr val="552733"/>
                </a:solidFill>
                <a:latin typeface="Arial" charset="0"/>
                <a:ea typeface="Arial" charset="0"/>
                <a:cs typeface="Arial" charset="0"/>
              </a:rPr>
              <a:t>INTERVIEW LIST</a:t>
            </a:r>
          </a:p>
        </p:txBody>
      </p:sp>
      <p:cxnSp>
        <p:nvCxnSpPr>
          <p:cNvPr id="7" name="Straight Connector 6"/>
          <p:cNvCxnSpPr/>
          <p:nvPr/>
        </p:nvCxnSpPr>
        <p:spPr>
          <a:xfrm>
            <a:off x="-130629" y="783771"/>
            <a:ext cx="9470572" cy="0"/>
          </a:xfrm>
          <a:prstGeom prst="line">
            <a:avLst/>
          </a:prstGeom>
          <a:ln w="22225">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2138" y="6475863"/>
            <a:ext cx="4026090" cy="146577"/>
          </a:xfrm>
          <a:prstGeom prst="rect">
            <a:avLst/>
          </a:prstGeom>
        </p:spPr>
      </p:pic>
      <p:graphicFrame>
        <p:nvGraphicFramePr>
          <p:cNvPr id="13" name="Table 12"/>
          <p:cNvGraphicFramePr>
            <a:graphicFrameLocks noGrp="1"/>
          </p:cNvGraphicFramePr>
          <p:nvPr>
            <p:extLst>
              <p:ext uri="{D42A27DB-BD31-4B8C-83A1-F6EECF244321}">
                <p14:modId xmlns:p14="http://schemas.microsoft.com/office/powerpoint/2010/main" val="990945035"/>
              </p:ext>
            </p:extLst>
          </p:nvPr>
        </p:nvGraphicFramePr>
        <p:xfrm>
          <a:off x="1074478" y="1818719"/>
          <a:ext cx="6667500" cy="2005965"/>
        </p:xfrm>
        <a:graphic>
          <a:graphicData uri="http://schemas.openxmlformats.org/drawingml/2006/table">
            <a:tbl>
              <a:tblPr/>
              <a:tblGrid>
                <a:gridCol w="1648610">
                  <a:extLst>
                    <a:ext uri="{9D8B030D-6E8A-4147-A177-3AD203B41FA5}">
                      <a16:colId xmlns:a16="http://schemas.microsoft.com/office/drawing/2014/main" xmlns="" val="2363366055"/>
                    </a:ext>
                  </a:extLst>
                </a:gridCol>
                <a:gridCol w="5018890">
                  <a:extLst>
                    <a:ext uri="{9D8B030D-6E8A-4147-A177-3AD203B41FA5}">
                      <a16:colId xmlns:a16="http://schemas.microsoft.com/office/drawing/2014/main" xmlns="" val="4043396859"/>
                    </a:ext>
                  </a:extLst>
                </a:gridCol>
              </a:tblGrid>
              <a:tr h="209550">
                <a:tc gridSpan="2">
                  <a:txBody>
                    <a:bodyPr/>
                    <a:lstStyle/>
                    <a:p>
                      <a:pPr algn="l" fontAlgn="b"/>
                      <a:r>
                        <a:rPr lang="en-US" sz="1400" b="1" i="0" u="none" strike="noStrike" dirty="0">
                          <a:solidFill>
                            <a:srgbClr val="000000"/>
                          </a:solidFill>
                          <a:effectLst/>
                          <a:latin typeface="Calibri" panose="020F0502020204030204" pitchFamily="34" charset="0"/>
                        </a:rPr>
                        <a:t>Law Enforcement/Behavioral Health</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hMerge="1">
                  <a:txBody>
                    <a:bodyPr/>
                    <a:lstStyle/>
                    <a:p>
                      <a:endParaRPr lang="en-US"/>
                    </a:p>
                  </a:txBody>
                  <a:tcPr/>
                </a:tc>
                <a:extLst>
                  <a:ext uri="{0D108BD9-81ED-4DB2-BD59-A6C34878D82A}">
                    <a16:rowId xmlns:a16="http://schemas.microsoft.com/office/drawing/2014/main" xmlns="" val="239541155"/>
                  </a:ext>
                </a:extLst>
              </a:tr>
              <a:tr h="209550">
                <a:tc>
                  <a:txBody>
                    <a:bodyPr/>
                    <a:lstStyle/>
                    <a:p>
                      <a:pPr algn="ctr" fontAlgn="b"/>
                      <a:r>
                        <a:rPr lang="en-US" sz="1400" b="1" i="0" u="none" strike="noStrike" dirty="0">
                          <a:solidFill>
                            <a:srgbClr val="000000"/>
                          </a:solidFill>
                          <a:effectLst/>
                          <a:latin typeface="Calibri" panose="020F0502020204030204" pitchFamily="34" charset="0"/>
                        </a:rPr>
                        <a:t>Interviewee</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400" b="1" i="0" u="none" strike="noStrike" dirty="0">
                          <a:solidFill>
                            <a:srgbClr val="000000"/>
                          </a:solidFill>
                          <a:effectLst/>
                          <a:latin typeface="Calibri" panose="020F0502020204030204" pitchFamily="34" charset="0"/>
                        </a:rPr>
                        <a:t>Organization</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xmlns="" val="2952266966"/>
                  </a:ext>
                </a:extLst>
              </a:tr>
              <a:tr h="200025">
                <a:tc>
                  <a:txBody>
                    <a:bodyPr/>
                    <a:lstStyle/>
                    <a:p>
                      <a:pPr algn="l" fontAlgn="b"/>
                      <a:r>
                        <a:rPr lang="en-US" sz="1400" b="0" i="0" u="none" strike="noStrike" dirty="0">
                          <a:solidFill>
                            <a:srgbClr val="000000"/>
                          </a:solidFill>
                          <a:effectLst/>
                          <a:latin typeface="Calibri" panose="020F0502020204030204" pitchFamily="34" charset="0"/>
                        </a:rPr>
                        <a:t>Susan Garnett</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MHMR</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256529985"/>
                  </a:ext>
                </a:extLst>
              </a:tr>
              <a:tr h="200025">
                <a:tc>
                  <a:txBody>
                    <a:bodyPr/>
                    <a:lstStyle/>
                    <a:p>
                      <a:pPr algn="l" fontAlgn="b"/>
                      <a:r>
                        <a:rPr lang="en-US" sz="1400" b="0" i="0" u="none" strike="noStrike" dirty="0">
                          <a:solidFill>
                            <a:srgbClr val="000000"/>
                          </a:solidFill>
                          <a:effectLst/>
                          <a:latin typeface="Calibri" panose="020F0502020204030204" pitchFamily="34" charset="0"/>
                        </a:rPr>
                        <a:t>Cedric Simon</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Tarrant County Sheriff's Department</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067971859"/>
                  </a:ext>
                </a:extLst>
              </a:tr>
              <a:tr h="200025">
                <a:tc>
                  <a:txBody>
                    <a:bodyPr/>
                    <a:lstStyle/>
                    <a:p>
                      <a:pPr algn="l" fontAlgn="b"/>
                      <a:r>
                        <a:rPr lang="en-US" sz="1400" b="0" i="0" u="none" strike="noStrike" dirty="0">
                          <a:solidFill>
                            <a:srgbClr val="000000"/>
                          </a:solidFill>
                          <a:effectLst/>
                          <a:latin typeface="Calibri" panose="020F0502020204030204" pitchFamily="34" charset="0"/>
                        </a:rPr>
                        <a:t>Stephanie Gillespie</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Arlington Police Department</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822646247"/>
                  </a:ext>
                </a:extLst>
              </a:tr>
              <a:tr h="200025">
                <a:tc>
                  <a:txBody>
                    <a:bodyPr/>
                    <a:lstStyle/>
                    <a:p>
                      <a:pPr algn="l" fontAlgn="b"/>
                      <a:r>
                        <a:rPr lang="en-US" sz="1400" b="0" i="0" u="none" strike="noStrike" dirty="0">
                          <a:solidFill>
                            <a:srgbClr val="000000"/>
                          </a:solidFill>
                          <a:effectLst/>
                          <a:latin typeface="Calibri" panose="020F0502020204030204" pitchFamily="34" charset="0"/>
                        </a:rPr>
                        <a:t>Ken Bennett</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HEB (Hurst/Euless/Bedford) Police Department</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501940414"/>
                  </a:ext>
                </a:extLst>
              </a:tr>
              <a:tr h="200025">
                <a:tc>
                  <a:txBody>
                    <a:bodyPr/>
                    <a:lstStyle/>
                    <a:p>
                      <a:pPr algn="l" fontAlgn="b"/>
                      <a:r>
                        <a:rPr lang="en-US" sz="1400" b="0" i="0" u="none" strike="noStrike" dirty="0">
                          <a:solidFill>
                            <a:srgbClr val="000000"/>
                          </a:solidFill>
                          <a:effectLst/>
                          <a:latin typeface="Calibri" panose="020F0502020204030204" pitchFamily="34" charset="0"/>
                        </a:rPr>
                        <a:t>Chief Moore</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b="0" i="0" u="none" strike="noStrike" dirty="0">
                          <a:solidFill>
                            <a:srgbClr val="000000"/>
                          </a:solidFill>
                          <a:effectLst/>
                          <a:latin typeface="Calibri" panose="020F0502020204030204" pitchFamily="34" charset="0"/>
                        </a:rPr>
                        <a:t>Hurst Police Department</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307680487"/>
                  </a:ext>
                </a:extLst>
              </a:tr>
              <a:tr h="200025">
                <a:tc>
                  <a:txBody>
                    <a:bodyPr/>
                    <a:lstStyle/>
                    <a:p>
                      <a:pPr algn="l" fontAlgn="b"/>
                      <a:r>
                        <a:rPr lang="en-US" sz="1400" b="0" i="0" u="none" strike="noStrike" dirty="0">
                          <a:solidFill>
                            <a:srgbClr val="000000"/>
                          </a:solidFill>
                          <a:effectLst/>
                          <a:latin typeface="Calibri" panose="020F0502020204030204" pitchFamily="34" charset="0"/>
                        </a:rPr>
                        <a:t>Chief Brown</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b="0" i="0" u="none" strike="noStrike" dirty="0">
                          <a:solidFill>
                            <a:srgbClr val="000000"/>
                          </a:solidFill>
                          <a:effectLst/>
                          <a:latin typeface="Calibri" panose="020F0502020204030204" pitchFamily="34" charset="0"/>
                        </a:rPr>
                        <a:t>Euless Police Department</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2960681954"/>
                  </a:ext>
                </a:extLst>
              </a:tr>
              <a:tr h="209550">
                <a:tc>
                  <a:txBody>
                    <a:bodyPr/>
                    <a:lstStyle/>
                    <a:p>
                      <a:pPr algn="l" fontAlgn="b"/>
                      <a:r>
                        <a:rPr lang="en-US" sz="1400" b="0" i="0" u="none" strike="noStrike" dirty="0">
                          <a:solidFill>
                            <a:srgbClr val="000000"/>
                          </a:solidFill>
                          <a:effectLst/>
                          <a:latin typeface="Calibri" panose="020F0502020204030204" pitchFamily="34" charset="0"/>
                        </a:rPr>
                        <a:t>Chief Gibson</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b="0" i="0" u="none" strike="noStrike" dirty="0">
                          <a:solidFill>
                            <a:srgbClr val="000000"/>
                          </a:solidFill>
                          <a:effectLst/>
                          <a:latin typeface="Calibri" panose="020F0502020204030204" pitchFamily="34" charset="0"/>
                        </a:rPr>
                        <a:t>Bedford</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3877861738"/>
                  </a:ext>
                </a:extLst>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3876109892"/>
              </p:ext>
            </p:extLst>
          </p:nvPr>
        </p:nvGraphicFramePr>
        <p:xfrm>
          <a:off x="1074478" y="3997162"/>
          <a:ext cx="6667500" cy="1114425"/>
        </p:xfrm>
        <a:graphic>
          <a:graphicData uri="http://schemas.openxmlformats.org/drawingml/2006/table">
            <a:tbl>
              <a:tblPr/>
              <a:tblGrid>
                <a:gridCol w="1648610">
                  <a:extLst>
                    <a:ext uri="{9D8B030D-6E8A-4147-A177-3AD203B41FA5}">
                      <a16:colId xmlns:a16="http://schemas.microsoft.com/office/drawing/2014/main" xmlns="" val="1661268545"/>
                    </a:ext>
                  </a:extLst>
                </a:gridCol>
                <a:gridCol w="5018890">
                  <a:extLst>
                    <a:ext uri="{9D8B030D-6E8A-4147-A177-3AD203B41FA5}">
                      <a16:colId xmlns:a16="http://schemas.microsoft.com/office/drawing/2014/main" xmlns="" val="2766330682"/>
                    </a:ext>
                  </a:extLst>
                </a:gridCol>
              </a:tblGrid>
              <a:tr h="209550">
                <a:tc gridSpan="2">
                  <a:txBody>
                    <a:bodyPr/>
                    <a:lstStyle/>
                    <a:p>
                      <a:pPr algn="l" fontAlgn="b"/>
                      <a:r>
                        <a:rPr lang="en-US" sz="1400" b="1" i="0" u="none" strike="noStrike" dirty="0">
                          <a:solidFill>
                            <a:srgbClr val="000000"/>
                          </a:solidFill>
                          <a:effectLst/>
                          <a:latin typeface="Calibri" panose="020F0502020204030204" pitchFamily="34" charset="0"/>
                        </a:rPr>
                        <a:t>Medicaid Managed Care Organizations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hMerge="1">
                  <a:txBody>
                    <a:bodyPr/>
                    <a:lstStyle/>
                    <a:p>
                      <a:endParaRPr lang="en-US"/>
                    </a:p>
                  </a:txBody>
                  <a:tcPr/>
                </a:tc>
                <a:extLst>
                  <a:ext uri="{0D108BD9-81ED-4DB2-BD59-A6C34878D82A}">
                    <a16:rowId xmlns:a16="http://schemas.microsoft.com/office/drawing/2014/main" xmlns="" val="1361593506"/>
                  </a:ext>
                </a:extLst>
              </a:tr>
              <a:tr h="209550">
                <a:tc>
                  <a:txBody>
                    <a:bodyPr/>
                    <a:lstStyle/>
                    <a:p>
                      <a:pPr algn="ctr" fontAlgn="b"/>
                      <a:r>
                        <a:rPr lang="en-US" sz="1400" b="1" i="0" u="none" strike="noStrike" dirty="0">
                          <a:solidFill>
                            <a:srgbClr val="000000"/>
                          </a:solidFill>
                          <a:effectLst/>
                          <a:latin typeface="Calibri" panose="020F0502020204030204" pitchFamily="34" charset="0"/>
                        </a:rPr>
                        <a:t>Interviewee</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400" b="1" i="0" u="none" strike="noStrike" dirty="0">
                          <a:solidFill>
                            <a:srgbClr val="000000"/>
                          </a:solidFill>
                          <a:effectLst/>
                          <a:latin typeface="Calibri" panose="020F0502020204030204" pitchFamily="34" charset="0"/>
                        </a:rPr>
                        <a:t>Organization</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xmlns="" val="3719604068"/>
                  </a:ext>
                </a:extLst>
              </a:tr>
              <a:tr h="200025">
                <a:tc>
                  <a:txBody>
                    <a:bodyPr/>
                    <a:lstStyle/>
                    <a:p>
                      <a:pPr algn="l" fontAlgn="b"/>
                      <a:r>
                        <a:rPr lang="en-US" sz="1400" b="0" i="0" u="none" strike="noStrike" dirty="0">
                          <a:solidFill>
                            <a:srgbClr val="000000"/>
                          </a:solidFill>
                          <a:effectLst/>
                          <a:latin typeface="Calibri" panose="020F0502020204030204" pitchFamily="34" charset="0"/>
                        </a:rPr>
                        <a:t>Tisch Scott</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Amerigroup</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713917114"/>
                  </a:ext>
                </a:extLst>
              </a:tr>
              <a:tr h="209550">
                <a:tc>
                  <a:txBody>
                    <a:bodyPr/>
                    <a:lstStyle/>
                    <a:p>
                      <a:pPr algn="l" fontAlgn="b"/>
                      <a:r>
                        <a:rPr lang="en-US" sz="1400" b="0" i="0" u="none" strike="noStrike" dirty="0">
                          <a:solidFill>
                            <a:srgbClr val="000000"/>
                          </a:solidFill>
                          <a:effectLst/>
                          <a:latin typeface="Calibri" panose="020F0502020204030204" pitchFamily="34" charset="0"/>
                        </a:rPr>
                        <a:t>Robert Watkins</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Cook Children's Health Plan (CCHP)</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198077305"/>
                  </a:ext>
                </a:extLst>
              </a:tr>
              <a:tr h="209550">
                <a:tc>
                  <a:txBody>
                    <a:bodyPr/>
                    <a:lstStyle/>
                    <a:p>
                      <a:pPr algn="l" fontAlgn="b"/>
                      <a:r>
                        <a:rPr lang="en-US" sz="1400" b="0" i="0" u="none" strike="noStrike" dirty="0">
                          <a:solidFill>
                            <a:srgbClr val="000000"/>
                          </a:solidFill>
                          <a:effectLst/>
                          <a:latin typeface="Calibri" panose="020F0502020204030204" pitchFamily="34" charset="0"/>
                        </a:rPr>
                        <a:t>TBD</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Aetna</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180099001"/>
                  </a:ext>
                </a:extLst>
              </a:tr>
            </a:tbl>
          </a:graphicData>
        </a:graphic>
      </p:graphicFrame>
    </p:spTree>
    <p:extLst>
      <p:ext uri="{BB962C8B-B14F-4D97-AF65-F5344CB8AC3E}">
        <p14:creationId xmlns:p14="http://schemas.microsoft.com/office/powerpoint/2010/main" val="41994374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lgn="r"/>
            <a:fld id="{485FFB67-4BD3-5947-8C68-D74B3426FE11}" type="slidenum">
              <a:rPr lang="en-US" smtClean="0">
                <a:solidFill>
                  <a:schemeClr val="bg2">
                    <a:lumMod val="75000"/>
                  </a:schemeClr>
                </a:solidFill>
              </a:rPr>
              <a:pPr algn="r"/>
              <a:t>15</a:t>
            </a:fld>
            <a:endParaRPr lang="en-US" dirty="0">
              <a:solidFill>
                <a:schemeClr val="bg2">
                  <a:lumMod val="75000"/>
                </a:schemeClr>
              </a:solidFill>
            </a:endParaRPr>
          </a:p>
        </p:txBody>
      </p:sp>
      <p:cxnSp>
        <p:nvCxnSpPr>
          <p:cNvPr id="5" name="Straight Connector 4"/>
          <p:cNvCxnSpPr/>
          <p:nvPr/>
        </p:nvCxnSpPr>
        <p:spPr>
          <a:xfrm>
            <a:off x="491929" y="378341"/>
            <a:ext cx="0" cy="193853"/>
          </a:xfrm>
          <a:prstGeom prst="line">
            <a:avLst/>
          </a:prstGeom>
          <a:ln w="88900">
            <a:solidFill>
              <a:srgbClr val="86AB5D"/>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21181" y="294216"/>
            <a:ext cx="6540019" cy="353943"/>
          </a:xfrm>
          <a:prstGeom prst="rect">
            <a:avLst/>
          </a:prstGeom>
          <a:noFill/>
        </p:spPr>
        <p:txBody>
          <a:bodyPr wrap="square" rtlCol="0">
            <a:spAutoFit/>
          </a:bodyPr>
          <a:lstStyle/>
          <a:p>
            <a:r>
              <a:rPr lang="en-US" sz="1700" b="1" dirty="0">
                <a:solidFill>
                  <a:srgbClr val="552733"/>
                </a:solidFill>
                <a:latin typeface="Arial" charset="0"/>
                <a:ea typeface="Arial" charset="0"/>
                <a:cs typeface="Arial" charset="0"/>
              </a:rPr>
              <a:t>INTERVIEW LIST</a:t>
            </a:r>
          </a:p>
        </p:txBody>
      </p:sp>
      <p:cxnSp>
        <p:nvCxnSpPr>
          <p:cNvPr id="7" name="Straight Connector 6"/>
          <p:cNvCxnSpPr/>
          <p:nvPr/>
        </p:nvCxnSpPr>
        <p:spPr>
          <a:xfrm>
            <a:off x="-130629" y="783771"/>
            <a:ext cx="9470572" cy="0"/>
          </a:xfrm>
          <a:prstGeom prst="line">
            <a:avLst/>
          </a:prstGeom>
          <a:ln w="22225">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2138" y="6475863"/>
            <a:ext cx="4026090" cy="146577"/>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2938187282"/>
              </p:ext>
            </p:extLst>
          </p:nvPr>
        </p:nvGraphicFramePr>
        <p:xfrm>
          <a:off x="1352550" y="2715028"/>
          <a:ext cx="6667500" cy="1114425"/>
        </p:xfrm>
        <a:graphic>
          <a:graphicData uri="http://schemas.openxmlformats.org/drawingml/2006/table">
            <a:tbl>
              <a:tblPr/>
              <a:tblGrid>
                <a:gridCol w="1651000">
                  <a:extLst>
                    <a:ext uri="{9D8B030D-6E8A-4147-A177-3AD203B41FA5}">
                      <a16:colId xmlns:a16="http://schemas.microsoft.com/office/drawing/2014/main" xmlns="" val="132733732"/>
                    </a:ext>
                  </a:extLst>
                </a:gridCol>
                <a:gridCol w="5016500">
                  <a:extLst>
                    <a:ext uri="{9D8B030D-6E8A-4147-A177-3AD203B41FA5}">
                      <a16:colId xmlns:a16="http://schemas.microsoft.com/office/drawing/2014/main" xmlns="" val="2628386487"/>
                    </a:ext>
                  </a:extLst>
                </a:gridCol>
              </a:tblGrid>
              <a:tr h="209550">
                <a:tc>
                  <a:txBody>
                    <a:bodyPr/>
                    <a:lstStyle/>
                    <a:p>
                      <a:pPr algn="l" fontAlgn="b"/>
                      <a:r>
                        <a:rPr lang="en-US" sz="1400" b="1" i="0" u="none" strike="noStrike" dirty="0">
                          <a:solidFill>
                            <a:srgbClr val="000000"/>
                          </a:solidFill>
                          <a:effectLst/>
                          <a:latin typeface="Calibri" panose="020F0502020204030204" pitchFamily="34" charset="0"/>
                        </a:rPr>
                        <a:t>Psych Hospitals</a:t>
                      </a:r>
                    </a:p>
                  </a:txBody>
                  <a:tcPr marL="9525" marR="9525" marT="952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a:txBody>
                    <a:bodyPr/>
                    <a:lstStyle/>
                    <a:p>
                      <a:pPr algn="l" fontAlgn="b"/>
                      <a:r>
                        <a:rPr lang="en-US" sz="1400" b="1" i="0" u="none" strike="noStrike" dirty="0">
                          <a:solidFill>
                            <a:srgbClr val="000000"/>
                          </a:solidFill>
                          <a:effectLst/>
                          <a:latin typeface="Calibri" panose="020F0502020204030204" pitchFamily="34" charset="0"/>
                        </a:rPr>
                        <a:t> </a:t>
                      </a:r>
                    </a:p>
                  </a:txBody>
                  <a:tcPr marL="9525" marR="9525" marT="952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extLst>
                  <a:ext uri="{0D108BD9-81ED-4DB2-BD59-A6C34878D82A}">
                    <a16:rowId xmlns:a16="http://schemas.microsoft.com/office/drawing/2014/main" xmlns="" val="4168501816"/>
                  </a:ext>
                </a:extLst>
              </a:tr>
              <a:tr h="209550">
                <a:tc>
                  <a:txBody>
                    <a:bodyPr/>
                    <a:lstStyle/>
                    <a:p>
                      <a:pPr algn="ctr" fontAlgn="b"/>
                      <a:r>
                        <a:rPr lang="en-US" sz="1400" b="1" i="0" u="none" strike="noStrike" dirty="0">
                          <a:solidFill>
                            <a:srgbClr val="000000"/>
                          </a:solidFill>
                          <a:effectLst/>
                          <a:latin typeface="Calibri" panose="020F0502020204030204" pitchFamily="34" charset="0"/>
                        </a:rPr>
                        <a:t>Interviewee</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400" b="1" i="0" u="none" strike="noStrike" dirty="0">
                          <a:solidFill>
                            <a:srgbClr val="000000"/>
                          </a:solidFill>
                          <a:effectLst/>
                          <a:latin typeface="Calibri" panose="020F0502020204030204" pitchFamily="34" charset="0"/>
                        </a:rPr>
                        <a:t>Organization</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xmlns="" val="313008941"/>
                  </a:ext>
                </a:extLst>
              </a:tr>
              <a:tr h="200025">
                <a:tc>
                  <a:txBody>
                    <a:bodyPr/>
                    <a:lstStyle/>
                    <a:p>
                      <a:pPr algn="l" fontAlgn="b"/>
                      <a:r>
                        <a:rPr lang="en-US" sz="1400" b="0" i="0" u="none" strike="noStrike" dirty="0">
                          <a:solidFill>
                            <a:srgbClr val="000000"/>
                          </a:solidFill>
                          <a:effectLst/>
                          <a:latin typeface="Calibri" panose="020F0502020204030204" pitchFamily="34" charset="0"/>
                        </a:rPr>
                        <a:t>Rick Harding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Sundance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541405676"/>
                  </a:ext>
                </a:extLst>
              </a:tr>
              <a:tr h="200025">
                <a:tc>
                  <a:txBody>
                    <a:bodyPr/>
                    <a:lstStyle/>
                    <a:p>
                      <a:pPr algn="l" fontAlgn="b"/>
                      <a:r>
                        <a:rPr lang="en-US" sz="1400" b="0" i="0" u="none" strike="noStrike" dirty="0">
                          <a:solidFill>
                            <a:srgbClr val="000000"/>
                          </a:solidFill>
                          <a:effectLst/>
                          <a:latin typeface="Calibri" panose="020F0502020204030204" pitchFamily="34" charset="0"/>
                        </a:rPr>
                        <a:t>Barbara Schmidt</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Mesa Springs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81224530"/>
                  </a:ext>
                </a:extLst>
              </a:tr>
              <a:tr h="209550">
                <a:tc>
                  <a:txBody>
                    <a:bodyPr/>
                    <a:lstStyle/>
                    <a:p>
                      <a:pPr algn="l" fontAlgn="b"/>
                      <a:r>
                        <a:rPr lang="en-US" sz="1400" b="0" i="0" u="none" strike="noStrike" dirty="0">
                          <a:solidFill>
                            <a:srgbClr val="000000"/>
                          </a:solidFill>
                          <a:effectLst/>
                          <a:latin typeface="Calibri" panose="020F0502020204030204" pitchFamily="34" charset="0"/>
                        </a:rPr>
                        <a:t>Dwight Lacey</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Milwood</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682327172"/>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3207897934"/>
              </p:ext>
            </p:extLst>
          </p:nvPr>
        </p:nvGraphicFramePr>
        <p:xfrm>
          <a:off x="1352550" y="4033687"/>
          <a:ext cx="6667500" cy="891540"/>
        </p:xfrm>
        <a:graphic>
          <a:graphicData uri="http://schemas.openxmlformats.org/drawingml/2006/table">
            <a:tbl>
              <a:tblPr/>
              <a:tblGrid>
                <a:gridCol w="1648610">
                  <a:extLst>
                    <a:ext uri="{9D8B030D-6E8A-4147-A177-3AD203B41FA5}">
                      <a16:colId xmlns:a16="http://schemas.microsoft.com/office/drawing/2014/main" xmlns="" val="2043102883"/>
                    </a:ext>
                  </a:extLst>
                </a:gridCol>
                <a:gridCol w="5018890">
                  <a:extLst>
                    <a:ext uri="{9D8B030D-6E8A-4147-A177-3AD203B41FA5}">
                      <a16:colId xmlns:a16="http://schemas.microsoft.com/office/drawing/2014/main" xmlns="" val="2822346630"/>
                    </a:ext>
                  </a:extLst>
                </a:gridCol>
              </a:tblGrid>
              <a:tr h="209550">
                <a:tc gridSpan="2">
                  <a:txBody>
                    <a:bodyPr/>
                    <a:lstStyle/>
                    <a:p>
                      <a:pPr algn="l" fontAlgn="b"/>
                      <a:r>
                        <a:rPr lang="en-US" sz="1400" b="1" i="0" u="none" strike="noStrike" dirty="0" smtClean="0">
                          <a:solidFill>
                            <a:srgbClr val="000000"/>
                          </a:solidFill>
                          <a:effectLst/>
                          <a:latin typeface="Calibri" panose="020F0502020204030204" pitchFamily="34" charset="0"/>
                        </a:rPr>
                        <a:t>Rehab/Other</a:t>
                      </a:r>
                      <a:endParaRPr lang="en-US" sz="1400" b="1" i="0" u="none" strike="noStrike" dirty="0">
                        <a:solidFill>
                          <a:srgbClr val="000000"/>
                        </a:solidFill>
                        <a:effectLst/>
                        <a:latin typeface="Calibri" panose="020F0502020204030204" pitchFamily="34"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hMerge="1">
                  <a:txBody>
                    <a:bodyPr/>
                    <a:lstStyle/>
                    <a:p>
                      <a:endParaRPr lang="en-US"/>
                    </a:p>
                  </a:txBody>
                  <a:tcPr/>
                </a:tc>
                <a:extLst>
                  <a:ext uri="{0D108BD9-81ED-4DB2-BD59-A6C34878D82A}">
                    <a16:rowId xmlns:a16="http://schemas.microsoft.com/office/drawing/2014/main" xmlns="" val="222804894"/>
                  </a:ext>
                </a:extLst>
              </a:tr>
              <a:tr h="209550">
                <a:tc>
                  <a:txBody>
                    <a:bodyPr/>
                    <a:lstStyle/>
                    <a:p>
                      <a:pPr algn="ctr" fontAlgn="b"/>
                      <a:r>
                        <a:rPr lang="en-US" sz="1400" b="1" i="0" u="none" strike="noStrike" dirty="0">
                          <a:solidFill>
                            <a:srgbClr val="000000"/>
                          </a:solidFill>
                          <a:effectLst/>
                          <a:latin typeface="Calibri" panose="020F0502020204030204" pitchFamily="34" charset="0"/>
                        </a:rPr>
                        <a:t>Interviewee</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400" b="1" i="0" u="none" strike="noStrike" dirty="0">
                          <a:solidFill>
                            <a:srgbClr val="000000"/>
                          </a:solidFill>
                          <a:effectLst/>
                          <a:latin typeface="Calibri" panose="020F0502020204030204" pitchFamily="34" charset="0"/>
                        </a:rPr>
                        <a:t>Organization</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xmlns="" val="2053625669"/>
                  </a:ext>
                </a:extLst>
              </a:tr>
              <a:tr h="200025">
                <a:tc>
                  <a:txBody>
                    <a:bodyPr/>
                    <a:lstStyle/>
                    <a:p>
                      <a:pPr algn="l" fontAlgn="b"/>
                      <a:r>
                        <a:rPr lang="en-US" sz="1400" b="0" i="0" u="none" strike="noStrike" dirty="0" smtClean="0">
                          <a:solidFill>
                            <a:srgbClr val="000000"/>
                          </a:solidFill>
                          <a:effectLst/>
                          <a:latin typeface="Calibri" panose="020F0502020204030204" pitchFamily="34" charset="0"/>
                        </a:rPr>
                        <a:t>Jay</a:t>
                      </a:r>
                      <a:r>
                        <a:rPr lang="en-US" sz="1400" b="0" i="0" u="none" strike="noStrike" baseline="0" dirty="0" smtClean="0">
                          <a:solidFill>
                            <a:srgbClr val="000000"/>
                          </a:solidFill>
                          <a:effectLst/>
                          <a:latin typeface="Calibri" panose="020F0502020204030204" pitchFamily="34" charset="0"/>
                        </a:rPr>
                        <a:t> </a:t>
                      </a:r>
                      <a:r>
                        <a:rPr lang="en-US" sz="1400" b="0" i="0" u="none" strike="noStrike" baseline="0" dirty="0" err="1" smtClean="0">
                          <a:solidFill>
                            <a:srgbClr val="000000"/>
                          </a:solidFill>
                          <a:effectLst/>
                          <a:latin typeface="Calibri" panose="020F0502020204030204" pitchFamily="34" charset="0"/>
                        </a:rPr>
                        <a:t>Grinny</a:t>
                      </a:r>
                      <a:endParaRPr lang="en-US" sz="14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HealthSouth</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93165875"/>
                  </a:ext>
                </a:extLst>
              </a:tr>
              <a:tr h="209550">
                <a:tc>
                  <a:txBody>
                    <a:bodyPr/>
                    <a:lstStyle/>
                    <a:p>
                      <a:pPr algn="l" fontAlgn="b"/>
                      <a:r>
                        <a:rPr lang="en-US" sz="1400" b="0" i="0" u="none" strike="noStrike" dirty="0" smtClean="0">
                          <a:solidFill>
                            <a:srgbClr val="000000"/>
                          </a:solidFill>
                          <a:effectLst/>
                          <a:latin typeface="Calibri" panose="020F0502020204030204" pitchFamily="34" charset="0"/>
                        </a:rPr>
                        <a:t>Matt </a:t>
                      </a:r>
                      <a:r>
                        <a:rPr lang="en-US" sz="1400" b="0" i="0" u="none" strike="noStrike" dirty="0" err="1" smtClean="0">
                          <a:solidFill>
                            <a:srgbClr val="000000"/>
                          </a:solidFill>
                          <a:effectLst/>
                          <a:latin typeface="Calibri" panose="020F0502020204030204" pitchFamily="34" charset="0"/>
                        </a:rPr>
                        <a:t>Malinak</a:t>
                      </a:r>
                      <a:endParaRPr lang="en-US" sz="14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Kindred Hospital Fort Worth</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255551289"/>
                  </a:ext>
                </a:extLst>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2177938785"/>
              </p:ext>
            </p:extLst>
          </p:nvPr>
        </p:nvGraphicFramePr>
        <p:xfrm>
          <a:off x="1352550" y="5129460"/>
          <a:ext cx="6667500" cy="1104900"/>
        </p:xfrm>
        <a:graphic>
          <a:graphicData uri="http://schemas.openxmlformats.org/drawingml/2006/table">
            <a:tbl>
              <a:tblPr/>
              <a:tblGrid>
                <a:gridCol w="1648610">
                  <a:extLst>
                    <a:ext uri="{9D8B030D-6E8A-4147-A177-3AD203B41FA5}">
                      <a16:colId xmlns:a16="http://schemas.microsoft.com/office/drawing/2014/main" xmlns="" val="772469931"/>
                    </a:ext>
                  </a:extLst>
                </a:gridCol>
                <a:gridCol w="5018890">
                  <a:extLst>
                    <a:ext uri="{9D8B030D-6E8A-4147-A177-3AD203B41FA5}">
                      <a16:colId xmlns:a16="http://schemas.microsoft.com/office/drawing/2014/main" xmlns="" val="116064524"/>
                    </a:ext>
                  </a:extLst>
                </a:gridCol>
              </a:tblGrid>
              <a:tr h="209550">
                <a:tc gridSpan="2">
                  <a:txBody>
                    <a:bodyPr/>
                    <a:lstStyle/>
                    <a:p>
                      <a:pPr algn="l" fontAlgn="b"/>
                      <a:r>
                        <a:rPr lang="en-US" sz="1400" b="1" i="0" u="none" strike="noStrike" dirty="0">
                          <a:solidFill>
                            <a:srgbClr val="000000"/>
                          </a:solidFill>
                          <a:effectLst/>
                          <a:latin typeface="Calibri" panose="020F0502020204030204" pitchFamily="34" charset="0"/>
                        </a:rPr>
                        <a:t>Primary Care/Behavioral Health</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hMerge="1">
                  <a:txBody>
                    <a:bodyPr/>
                    <a:lstStyle/>
                    <a:p>
                      <a:endParaRPr lang="en-US"/>
                    </a:p>
                  </a:txBody>
                  <a:tcPr/>
                </a:tc>
                <a:extLst>
                  <a:ext uri="{0D108BD9-81ED-4DB2-BD59-A6C34878D82A}">
                    <a16:rowId xmlns:a16="http://schemas.microsoft.com/office/drawing/2014/main" xmlns="" val="2838537782"/>
                  </a:ext>
                </a:extLst>
              </a:tr>
              <a:tr h="209550">
                <a:tc>
                  <a:txBody>
                    <a:bodyPr/>
                    <a:lstStyle/>
                    <a:p>
                      <a:pPr algn="ctr" fontAlgn="b"/>
                      <a:r>
                        <a:rPr lang="en-US" sz="1400" b="1" i="0" u="none" strike="noStrike" dirty="0">
                          <a:solidFill>
                            <a:srgbClr val="000000"/>
                          </a:solidFill>
                          <a:effectLst/>
                          <a:latin typeface="Calibri" panose="020F0502020204030204" pitchFamily="34" charset="0"/>
                        </a:rPr>
                        <a:t>Interviewee</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400" b="1" i="0" u="none" strike="noStrike" dirty="0">
                          <a:solidFill>
                            <a:srgbClr val="000000"/>
                          </a:solidFill>
                          <a:effectLst/>
                          <a:latin typeface="Calibri" panose="020F0502020204030204" pitchFamily="34" charset="0"/>
                        </a:rPr>
                        <a:t>Organization</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xmlns="" val="2233858665"/>
                  </a:ext>
                </a:extLst>
              </a:tr>
              <a:tr h="200025">
                <a:tc>
                  <a:txBody>
                    <a:bodyPr/>
                    <a:lstStyle/>
                    <a:p>
                      <a:pPr algn="l" fontAlgn="b"/>
                      <a:r>
                        <a:rPr lang="en-US" sz="1400" b="0" i="0" u="none" strike="noStrike" dirty="0">
                          <a:solidFill>
                            <a:srgbClr val="000000"/>
                          </a:solidFill>
                          <a:effectLst/>
                          <a:latin typeface="Calibri" panose="020F0502020204030204" pitchFamily="34" charset="0"/>
                        </a:rPr>
                        <a:t>Jeffery L. Milligan</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Veteran Affairs North Texas Health Care System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074846772"/>
                  </a:ext>
                </a:extLst>
              </a:tr>
              <a:tr h="209550">
                <a:tc>
                  <a:txBody>
                    <a:bodyPr/>
                    <a:lstStyle/>
                    <a:p>
                      <a:pPr algn="l" fontAlgn="b"/>
                      <a:r>
                        <a:rPr lang="en-US" sz="1400" b="0" i="0" u="none" strike="noStrike" dirty="0">
                          <a:solidFill>
                            <a:srgbClr val="000000"/>
                          </a:solidFill>
                          <a:effectLst/>
                          <a:latin typeface="Calibri" panose="020F0502020204030204" pitchFamily="34" charset="0"/>
                        </a:rPr>
                        <a:t>Dr. Liz Trevino</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North Texas Area Community Health Centers  (FQHC in Tarrant County)</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326001816"/>
                  </a:ext>
                </a:extLst>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val="805594809"/>
              </p:ext>
            </p:extLst>
          </p:nvPr>
        </p:nvGraphicFramePr>
        <p:xfrm>
          <a:off x="1352550" y="960124"/>
          <a:ext cx="6667500" cy="1550670"/>
        </p:xfrm>
        <a:graphic>
          <a:graphicData uri="http://schemas.openxmlformats.org/drawingml/2006/table">
            <a:tbl>
              <a:tblPr/>
              <a:tblGrid>
                <a:gridCol w="1651000">
                  <a:extLst>
                    <a:ext uri="{9D8B030D-6E8A-4147-A177-3AD203B41FA5}">
                      <a16:colId xmlns:a16="http://schemas.microsoft.com/office/drawing/2014/main" xmlns="" val="120906585"/>
                    </a:ext>
                  </a:extLst>
                </a:gridCol>
                <a:gridCol w="5016500">
                  <a:extLst>
                    <a:ext uri="{9D8B030D-6E8A-4147-A177-3AD203B41FA5}">
                      <a16:colId xmlns:a16="http://schemas.microsoft.com/office/drawing/2014/main" xmlns="" val="1954770260"/>
                    </a:ext>
                  </a:extLst>
                </a:gridCol>
              </a:tblGrid>
              <a:tr h="209550">
                <a:tc>
                  <a:txBody>
                    <a:bodyPr/>
                    <a:lstStyle/>
                    <a:p>
                      <a:pPr algn="l" fontAlgn="b"/>
                      <a:r>
                        <a:rPr lang="en-US" sz="1400" b="1" i="0" u="none" strike="noStrike" dirty="0">
                          <a:solidFill>
                            <a:srgbClr val="000000"/>
                          </a:solidFill>
                          <a:effectLst/>
                          <a:latin typeface="Calibri" panose="020F0502020204030204" pitchFamily="34" charset="0"/>
                        </a:rPr>
                        <a:t>High Volume Hospitals</a:t>
                      </a:r>
                    </a:p>
                  </a:txBody>
                  <a:tcPr marL="9525" marR="9525" marT="952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a:txBody>
                    <a:bodyPr/>
                    <a:lstStyle/>
                    <a:p>
                      <a:pPr algn="l" fontAlgn="b"/>
                      <a:r>
                        <a:rPr lang="en-US" sz="1400" b="1" i="0" u="none" strike="noStrike" dirty="0">
                          <a:solidFill>
                            <a:srgbClr val="000000"/>
                          </a:solidFill>
                          <a:effectLst/>
                          <a:latin typeface="Calibri" panose="020F0502020204030204" pitchFamily="34" charset="0"/>
                        </a:rPr>
                        <a:t> </a:t>
                      </a:r>
                    </a:p>
                  </a:txBody>
                  <a:tcPr marL="9525" marR="9525" marT="952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extLst>
                  <a:ext uri="{0D108BD9-81ED-4DB2-BD59-A6C34878D82A}">
                    <a16:rowId xmlns:a16="http://schemas.microsoft.com/office/drawing/2014/main" xmlns="" val="3846268810"/>
                  </a:ext>
                </a:extLst>
              </a:tr>
              <a:tr h="209550">
                <a:tc>
                  <a:txBody>
                    <a:bodyPr/>
                    <a:lstStyle/>
                    <a:p>
                      <a:pPr algn="ctr" fontAlgn="b"/>
                      <a:r>
                        <a:rPr lang="en-US" sz="1400" b="1" i="0" u="none" strike="noStrike" dirty="0">
                          <a:solidFill>
                            <a:srgbClr val="000000"/>
                          </a:solidFill>
                          <a:effectLst/>
                          <a:latin typeface="Calibri" panose="020F0502020204030204" pitchFamily="34" charset="0"/>
                        </a:rPr>
                        <a:t>Interviewee</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400" b="1" i="0" u="none" strike="noStrike" dirty="0">
                          <a:solidFill>
                            <a:srgbClr val="000000"/>
                          </a:solidFill>
                          <a:effectLst/>
                          <a:latin typeface="Calibri" panose="020F0502020204030204" pitchFamily="34" charset="0"/>
                        </a:rPr>
                        <a:t>Organization</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xmlns="" val="2093928982"/>
                  </a:ext>
                </a:extLst>
              </a:tr>
              <a:tr h="200025">
                <a:tc>
                  <a:txBody>
                    <a:bodyPr/>
                    <a:lstStyle/>
                    <a:p>
                      <a:pPr algn="l" fontAlgn="b"/>
                      <a:r>
                        <a:rPr lang="en-US" sz="1400" b="0" i="0" u="none" strike="noStrike" dirty="0">
                          <a:solidFill>
                            <a:srgbClr val="000000"/>
                          </a:solidFill>
                          <a:effectLst/>
                          <a:latin typeface="Calibri" panose="020F0502020204030204" pitchFamily="34" charset="0"/>
                        </a:rPr>
                        <a:t>Barclay Berdan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Texas Health Resources (THR)</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846392459"/>
                  </a:ext>
                </a:extLst>
              </a:tr>
              <a:tr h="200025">
                <a:tc>
                  <a:txBody>
                    <a:bodyPr/>
                    <a:lstStyle/>
                    <a:p>
                      <a:pPr algn="l" fontAlgn="b"/>
                      <a:r>
                        <a:rPr lang="en-US" sz="1400" b="0" i="0" u="none" strike="noStrike" dirty="0">
                          <a:solidFill>
                            <a:srgbClr val="000000"/>
                          </a:solidFill>
                          <a:effectLst/>
                          <a:latin typeface="Calibri" panose="020F0502020204030204" pitchFamily="34" charset="0"/>
                        </a:rPr>
                        <a:t>Janice Whitmire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b="0" i="0" u="none" strike="noStrike" dirty="0">
                          <a:solidFill>
                            <a:srgbClr val="000000"/>
                          </a:solidFill>
                          <a:effectLst/>
                          <a:latin typeface="Calibri" panose="020F0502020204030204" pitchFamily="34" charset="0"/>
                        </a:rPr>
                        <a:t>Baylor All Saints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3281695682"/>
                  </a:ext>
                </a:extLst>
              </a:tr>
              <a:tr h="200025">
                <a:tc>
                  <a:txBody>
                    <a:bodyPr/>
                    <a:lstStyle/>
                    <a:p>
                      <a:pPr algn="l" fontAlgn="b"/>
                      <a:r>
                        <a:rPr lang="en-US" sz="1400" b="0" i="0" u="none" strike="noStrike" dirty="0">
                          <a:solidFill>
                            <a:srgbClr val="000000"/>
                          </a:solidFill>
                          <a:effectLst/>
                          <a:latin typeface="Calibri" panose="020F0502020204030204" pitchFamily="34" charset="0"/>
                        </a:rPr>
                        <a:t>Erol R. Akdamar</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b="0" i="0" u="none" strike="noStrike" dirty="0">
                          <a:solidFill>
                            <a:srgbClr val="000000"/>
                          </a:solidFill>
                          <a:effectLst/>
                          <a:latin typeface="Calibri" panose="020F0502020204030204" pitchFamily="34" charset="0"/>
                        </a:rPr>
                        <a:t>HCA North Texas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628740306"/>
                  </a:ext>
                </a:extLst>
              </a:tr>
              <a:tr h="209550">
                <a:tc>
                  <a:txBody>
                    <a:bodyPr/>
                    <a:lstStyle/>
                    <a:p>
                      <a:pPr algn="l" fontAlgn="b"/>
                      <a:r>
                        <a:rPr lang="en-US" sz="1400" b="0" i="0" u="none" strike="noStrike" dirty="0">
                          <a:solidFill>
                            <a:srgbClr val="000000"/>
                          </a:solidFill>
                          <a:effectLst/>
                          <a:latin typeface="Calibri" panose="020F0502020204030204" pitchFamily="34" charset="0"/>
                        </a:rPr>
                        <a:t>Rick Merrill</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b="0" i="0" u="none" strike="noStrike" dirty="0">
                          <a:solidFill>
                            <a:srgbClr val="000000"/>
                          </a:solidFill>
                          <a:effectLst/>
                          <a:latin typeface="Calibri" panose="020F0502020204030204" pitchFamily="34" charset="0"/>
                        </a:rPr>
                        <a:t>Cook Children's Medical Center</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2525649819"/>
                  </a:ext>
                </a:extLst>
              </a:tr>
            </a:tbl>
          </a:graphicData>
        </a:graphic>
      </p:graphicFrame>
    </p:spTree>
    <p:extLst>
      <p:ext uri="{BB962C8B-B14F-4D97-AF65-F5344CB8AC3E}">
        <p14:creationId xmlns:p14="http://schemas.microsoft.com/office/powerpoint/2010/main" val="31451037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lgn="r"/>
            <a:fld id="{485FFB67-4BD3-5947-8C68-D74B3426FE11}" type="slidenum">
              <a:rPr lang="en-US" smtClean="0">
                <a:solidFill>
                  <a:schemeClr val="bg2">
                    <a:lumMod val="75000"/>
                  </a:schemeClr>
                </a:solidFill>
              </a:rPr>
              <a:pPr algn="r"/>
              <a:t>16</a:t>
            </a:fld>
            <a:endParaRPr lang="en-US" dirty="0">
              <a:solidFill>
                <a:schemeClr val="bg2">
                  <a:lumMod val="75000"/>
                </a:schemeClr>
              </a:solidFill>
            </a:endParaRPr>
          </a:p>
        </p:txBody>
      </p:sp>
      <p:cxnSp>
        <p:nvCxnSpPr>
          <p:cNvPr id="5" name="Straight Connector 4"/>
          <p:cNvCxnSpPr/>
          <p:nvPr/>
        </p:nvCxnSpPr>
        <p:spPr>
          <a:xfrm>
            <a:off x="491929" y="378341"/>
            <a:ext cx="0" cy="193853"/>
          </a:xfrm>
          <a:prstGeom prst="line">
            <a:avLst/>
          </a:prstGeom>
          <a:ln w="88900">
            <a:solidFill>
              <a:srgbClr val="86AB5D"/>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21181" y="294216"/>
            <a:ext cx="6540019" cy="353943"/>
          </a:xfrm>
          <a:prstGeom prst="rect">
            <a:avLst/>
          </a:prstGeom>
          <a:noFill/>
        </p:spPr>
        <p:txBody>
          <a:bodyPr wrap="square" rtlCol="0">
            <a:spAutoFit/>
          </a:bodyPr>
          <a:lstStyle/>
          <a:p>
            <a:r>
              <a:rPr lang="en-US" sz="1700" b="1" dirty="0">
                <a:solidFill>
                  <a:srgbClr val="552733"/>
                </a:solidFill>
                <a:latin typeface="Arial" charset="0"/>
                <a:ea typeface="Arial" charset="0"/>
                <a:cs typeface="Arial" charset="0"/>
              </a:rPr>
              <a:t>INTERVIEW LIST</a:t>
            </a:r>
          </a:p>
        </p:txBody>
      </p:sp>
      <p:cxnSp>
        <p:nvCxnSpPr>
          <p:cNvPr id="7" name="Straight Connector 6"/>
          <p:cNvCxnSpPr/>
          <p:nvPr/>
        </p:nvCxnSpPr>
        <p:spPr>
          <a:xfrm>
            <a:off x="-130629" y="783771"/>
            <a:ext cx="9470572" cy="0"/>
          </a:xfrm>
          <a:prstGeom prst="line">
            <a:avLst/>
          </a:prstGeom>
          <a:ln w="22225">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2138" y="6475863"/>
            <a:ext cx="4026090" cy="146577"/>
          </a:xfrm>
          <a:prstGeom prst="rect">
            <a:avLst/>
          </a:prstGeom>
        </p:spPr>
      </p:pic>
      <p:graphicFrame>
        <p:nvGraphicFramePr>
          <p:cNvPr id="8" name="Table 7"/>
          <p:cNvGraphicFramePr>
            <a:graphicFrameLocks noGrp="1"/>
          </p:cNvGraphicFramePr>
          <p:nvPr>
            <p:extLst>
              <p:ext uri="{D42A27DB-BD31-4B8C-83A1-F6EECF244321}">
                <p14:modId xmlns:p14="http://schemas.microsoft.com/office/powerpoint/2010/main" val="2917149760"/>
              </p:ext>
            </p:extLst>
          </p:nvPr>
        </p:nvGraphicFramePr>
        <p:xfrm>
          <a:off x="1238250" y="3599815"/>
          <a:ext cx="6667500" cy="1114425"/>
        </p:xfrm>
        <a:graphic>
          <a:graphicData uri="http://schemas.openxmlformats.org/drawingml/2006/table">
            <a:tbl>
              <a:tblPr/>
              <a:tblGrid>
                <a:gridCol w="1648610">
                  <a:extLst>
                    <a:ext uri="{9D8B030D-6E8A-4147-A177-3AD203B41FA5}">
                      <a16:colId xmlns:a16="http://schemas.microsoft.com/office/drawing/2014/main" xmlns="" val="1550801855"/>
                    </a:ext>
                  </a:extLst>
                </a:gridCol>
                <a:gridCol w="5018890">
                  <a:extLst>
                    <a:ext uri="{9D8B030D-6E8A-4147-A177-3AD203B41FA5}">
                      <a16:colId xmlns:a16="http://schemas.microsoft.com/office/drawing/2014/main" xmlns="" val="2773478155"/>
                    </a:ext>
                  </a:extLst>
                </a:gridCol>
              </a:tblGrid>
              <a:tr h="209550">
                <a:tc gridSpan="2">
                  <a:txBody>
                    <a:bodyPr/>
                    <a:lstStyle/>
                    <a:p>
                      <a:pPr algn="l" fontAlgn="b"/>
                      <a:r>
                        <a:rPr lang="en-US" sz="1400" b="1" i="0" u="none" strike="noStrike" dirty="0">
                          <a:solidFill>
                            <a:srgbClr val="000000"/>
                          </a:solidFill>
                          <a:effectLst/>
                          <a:latin typeface="Calibri" panose="020F0502020204030204" pitchFamily="34" charset="0"/>
                        </a:rPr>
                        <a:t>Philanthropy</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hMerge="1">
                  <a:txBody>
                    <a:bodyPr/>
                    <a:lstStyle/>
                    <a:p>
                      <a:endParaRPr lang="en-US"/>
                    </a:p>
                  </a:txBody>
                  <a:tcPr/>
                </a:tc>
                <a:extLst>
                  <a:ext uri="{0D108BD9-81ED-4DB2-BD59-A6C34878D82A}">
                    <a16:rowId xmlns:a16="http://schemas.microsoft.com/office/drawing/2014/main" xmlns="" val="27182108"/>
                  </a:ext>
                </a:extLst>
              </a:tr>
              <a:tr h="209550">
                <a:tc>
                  <a:txBody>
                    <a:bodyPr/>
                    <a:lstStyle/>
                    <a:p>
                      <a:pPr algn="ctr" fontAlgn="b"/>
                      <a:r>
                        <a:rPr lang="en-US" sz="1400" b="1" i="0" u="none" strike="noStrike" dirty="0">
                          <a:solidFill>
                            <a:srgbClr val="000000"/>
                          </a:solidFill>
                          <a:effectLst/>
                          <a:latin typeface="Calibri" panose="020F0502020204030204" pitchFamily="34" charset="0"/>
                        </a:rPr>
                        <a:t>Interviewee</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400" b="1" i="0" u="none" strike="noStrike" dirty="0">
                          <a:solidFill>
                            <a:srgbClr val="000000"/>
                          </a:solidFill>
                          <a:effectLst/>
                          <a:latin typeface="Calibri" panose="020F0502020204030204" pitchFamily="34" charset="0"/>
                        </a:rPr>
                        <a:t>Organization</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xmlns="" val="3916922290"/>
                  </a:ext>
                </a:extLst>
              </a:tr>
              <a:tr h="200025">
                <a:tc>
                  <a:txBody>
                    <a:bodyPr/>
                    <a:lstStyle/>
                    <a:p>
                      <a:pPr algn="l" fontAlgn="b"/>
                      <a:r>
                        <a:rPr lang="en-US" sz="1400" b="0" i="0" u="none" strike="noStrike" dirty="0">
                          <a:solidFill>
                            <a:srgbClr val="000000"/>
                          </a:solidFill>
                          <a:effectLst/>
                          <a:latin typeface="Calibri" panose="020F0502020204030204" pitchFamily="34" charset="0"/>
                        </a:rPr>
                        <a:t>Amanda Stallings</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JPS Foundation Board</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334726993"/>
                  </a:ext>
                </a:extLst>
              </a:tr>
              <a:tr h="200025">
                <a:tc>
                  <a:txBody>
                    <a:bodyPr/>
                    <a:lstStyle/>
                    <a:p>
                      <a:pPr algn="l" fontAlgn="b"/>
                      <a:r>
                        <a:rPr lang="en-US" sz="1400" b="0" i="0" u="none" strike="noStrike" dirty="0">
                          <a:solidFill>
                            <a:srgbClr val="000000"/>
                          </a:solidFill>
                          <a:effectLst/>
                          <a:latin typeface="Calibri" panose="020F0502020204030204" pitchFamily="34" charset="0"/>
                        </a:rPr>
                        <a:t>Pete Geren</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b="0" i="0" u="none" strike="noStrike" dirty="0">
                          <a:solidFill>
                            <a:srgbClr val="000000"/>
                          </a:solidFill>
                          <a:effectLst/>
                          <a:latin typeface="Calibri" panose="020F0502020204030204" pitchFamily="34" charset="0"/>
                        </a:rPr>
                        <a:t>Sid Richardson Foundation</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3172951796"/>
                  </a:ext>
                </a:extLst>
              </a:tr>
              <a:tr h="209550">
                <a:tc>
                  <a:txBody>
                    <a:bodyPr/>
                    <a:lstStyle/>
                    <a:p>
                      <a:pPr algn="l" fontAlgn="b"/>
                      <a:r>
                        <a:rPr lang="en-US" sz="1400" b="0" i="0" u="none" strike="noStrike" dirty="0">
                          <a:solidFill>
                            <a:srgbClr val="000000"/>
                          </a:solidFill>
                          <a:effectLst/>
                          <a:latin typeface="Calibri" panose="020F0502020204030204" pitchFamily="34" charset="0"/>
                        </a:rPr>
                        <a:t>Mark L. Johnson</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b="0" i="0" u="none" strike="noStrike" dirty="0">
                          <a:solidFill>
                            <a:srgbClr val="000000"/>
                          </a:solidFill>
                          <a:effectLst/>
                          <a:latin typeface="Calibri" panose="020F0502020204030204" pitchFamily="34" charset="0"/>
                        </a:rPr>
                        <a:t>Carter Foundation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3371554162"/>
                  </a:ext>
                </a:extLst>
              </a:tr>
            </a:tbl>
          </a:graphicData>
        </a:graphic>
      </p:graphicFrame>
      <p:graphicFrame>
        <p:nvGraphicFramePr>
          <p:cNvPr id="17" name="Table 16"/>
          <p:cNvGraphicFramePr>
            <a:graphicFrameLocks noGrp="1"/>
          </p:cNvGraphicFramePr>
          <p:nvPr>
            <p:extLst>
              <p:ext uri="{D42A27DB-BD31-4B8C-83A1-F6EECF244321}">
                <p14:modId xmlns:p14="http://schemas.microsoft.com/office/powerpoint/2010/main" val="2417724287"/>
              </p:ext>
            </p:extLst>
          </p:nvPr>
        </p:nvGraphicFramePr>
        <p:xfrm>
          <a:off x="1238250" y="1757228"/>
          <a:ext cx="6667500" cy="1337310"/>
        </p:xfrm>
        <a:graphic>
          <a:graphicData uri="http://schemas.openxmlformats.org/drawingml/2006/table">
            <a:tbl>
              <a:tblPr/>
              <a:tblGrid>
                <a:gridCol w="1648610">
                  <a:extLst>
                    <a:ext uri="{9D8B030D-6E8A-4147-A177-3AD203B41FA5}">
                      <a16:colId xmlns:a16="http://schemas.microsoft.com/office/drawing/2014/main" xmlns="" val="2328364527"/>
                    </a:ext>
                  </a:extLst>
                </a:gridCol>
                <a:gridCol w="5018890">
                  <a:extLst>
                    <a:ext uri="{9D8B030D-6E8A-4147-A177-3AD203B41FA5}">
                      <a16:colId xmlns:a16="http://schemas.microsoft.com/office/drawing/2014/main" xmlns="" val="1825106436"/>
                    </a:ext>
                  </a:extLst>
                </a:gridCol>
              </a:tblGrid>
              <a:tr h="209550">
                <a:tc gridSpan="2">
                  <a:txBody>
                    <a:bodyPr/>
                    <a:lstStyle/>
                    <a:p>
                      <a:pPr algn="l" fontAlgn="b"/>
                      <a:r>
                        <a:rPr lang="en-US" sz="1400" b="1" i="0" u="none" strike="noStrike" dirty="0">
                          <a:solidFill>
                            <a:srgbClr val="000000"/>
                          </a:solidFill>
                          <a:effectLst/>
                          <a:latin typeface="Calibri" panose="020F0502020204030204" pitchFamily="34" charset="0"/>
                        </a:rPr>
                        <a:t>Selected Community Groups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hMerge="1">
                  <a:txBody>
                    <a:bodyPr/>
                    <a:lstStyle/>
                    <a:p>
                      <a:endParaRPr lang="en-US"/>
                    </a:p>
                  </a:txBody>
                  <a:tcPr/>
                </a:tc>
                <a:extLst>
                  <a:ext uri="{0D108BD9-81ED-4DB2-BD59-A6C34878D82A}">
                    <a16:rowId xmlns:a16="http://schemas.microsoft.com/office/drawing/2014/main" xmlns="" val="521054726"/>
                  </a:ext>
                </a:extLst>
              </a:tr>
              <a:tr h="209550">
                <a:tc>
                  <a:txBody>
                    <a:bodyPr/>
                    <a:lstStyle/>
                    <a:p>
                      <a:pPr algn="ctr" fontAlgn="b"/>
                      <a:r>
                        <a:rPr lang="en-US" sz="1400" b="1" i="0" u="none" strike="noStrike" dirty="0">
                          <a:solidFill>
                            <a:srgbClr val="000000"/>
                          </a:solidFill>
                          <a:effectLst/>
                          <a:latin typeface="Calibri" panose="020F0502020204030204" pitchFamily="34" charset="0"/>
                        </a:rPr>
                        <a:t>Interviewee</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400" b="1" i="0" u="none" strike="noStrike" dirty="0">
                          <a:solidFill>
                            <a:srgbClr val="000000"/>
                          </a:solidFill>
                          <a:effectLst/>
                          <a:latin typeface="Calibri" panose="020F0502020204030204" pitchFamily="34" charset="0"/>
                        </a:rPr>
                        <a:t>Organization</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xmlns="" val="2634143056"/>
                  </a:ext>
                </a:extLst>
              </a:tr>
              <a:tr h="200025">
                <a:tc>
                  <a:txBody>
                    <a:bodyPr/>
                    <a:lstStyle/>
                    <a:p>
                      <a:pPr algn="l" fontAlgn="b"/>
                      <a:r>
                        <a:rPr lang="en-US" sz="1400" b="0" i="0" u="none" strike="noStrike" dirty="0">
                          <a:solidFill>
                            <a:srgbClr val="000000"/>
                          </a:solidFill>
                          <a:effectLst/>
                          <a:latin typeface="Calibri" panose="020F0502020204030204" pitchFamily="34" charset="0"/>
                        </a:rPr>
                        <a:t>Heather Reynolds</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Catholic Charities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410300982"/>
                  </a:ext>
                </a:extLst>
              </a:tr>
              <a:tr h="200025">
                <a:tc>
                  <a:txBody>
                    <a:bodyPr/>
                    <a:lstStyle/>
                    <a:p>
                      <a:pPr algn="l" fontAlgn="b"/>
                      <a:r>
                        <a:rPr lang="en-US" sz="1400" b="0" i="0" u="none" strike="noStrike" dirty="0">
                          <a:solidFill>
                            <a:srgbClr val="000000"/>
                          </a:solidFill>
                          <a:effectLst/>
                          <a:latin typeface="Calibri" panose="020F0502020204030204" pitchFamily="34" charset="0"/>
                        </a:rPr>
                        <a:t>Otis Thornton</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Tarrant County Homeless Coalition</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620169245"/>
                  </a:ext>
                </a:extLst>
              </a:tr>
              <a:tr h="200025">
                <a:tc>
                  <a:txBody>
                    <a:bodyPr/>
                    <a:lstStyle/>
                    <a:p>
                      <a:pPr algn="l" fontAlgn="b"/>
                      <a:r>
                        <a:rPr lang="en-US" sz="1400" b="0" i="0" u="none" strike="noStrike" dirty="0">
                          <a:solidFill>
                            <a:srgbClr val="000000"/>
                          </a:solidFill>
                          <a:effectLst/>
                          <a:latin typeface="Calibri" panose="020F0502020204030204" pitchFamily="34" charset="0"/>
                        </a:rPr>
                        <a:t>Father Stephen Jasso</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 JPS Joint Council/All Saints Catholic Church</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857968795"/>
                  </a:ext>
                </a:extLst>
              </a:tr>
              <a:tr h="209550">
                <a:tc>
                  <a:txBody>
                    <a:bodyPr/>
                    <a:lstStyle/>
                    <a:p>
                      <a:pPr algn="l" fontAlgn="b"/>
                      <a:r>
                        <a:rPr lang="en-US" sz="1400" b="0" i="0" u="none" strike="noStrike" dirty="0">
                          <a:solidFill>
                            <a:srgbClr val="000000"/>
                          </a:solidFill>
                          <a:effectLst/>
                          <a:latin typeface="Calibri" panose="020F0502020204030204" pitchFamily="34" charset="0"/>
                        </a:rPr>
                        <a:t>Patsy Thomas</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Mental Health Connection (MHC)</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26863674"/>
                  </a:ext>
                </a:extLst>
              </a:tr>
            </a:tbl>
          </a:graphicData>
        </a:graphic>
      </p:graphicFrame>
    </p:spTree>
    <p:extLst>
      <p:ext uri="{BB962C8B-B14F-4D97-AF65-F5344CB8AC3E}">
        <p14:creationId xmlns:p14="http://schemas.microsoft.com/office/powerpoint/2010/main" val="26488514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485FFB67-4BD3-5947-8C68-D74B3426FE11}" type="slidenum">
              <a:rPr kumimoji="0" lang="en-US" sz="1800" b="0" i="0" u="none" strike="noStrike" kern="0" cap="none" spc="0" normalizeH="0" baseline="0" noProof="0" smtClean="0">
                <a:ln>
                  <a:noFill/>
                </a:ln>
                <a:solidFill>
                  <a:schemeClr val="bg2">
                    <a:lumMod val="75000"/>
                  </a:schemeClr>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17</a:t>
            </a:fld>
            <a:endParaRPr kumimoji="0" lang="en-US" sz="1800" b="0" i="0" u="none" strike="noStrike" kern="0" cap="none" spc="0" normalizeH="0" baseline="0" noProof="0" dirty="0">
              <a:ln>
                <a:noFill/>
              </a:ln>
              <a:solidFill>
                <a:schemeClr val="bg2">
                  <a:lumMod val="75000"/>
                </a:schemeClr>
              </a:solidFill>
              <a:effectLst/>
              <a:uLnTx/>
              <a:uFillTx/>
            </a:endParaRPr>
          </a:p>
        </p:txBody>
      </p:sp>
      <p:cxnSp>
        <p:nvCxnSpPr>
          <p:cNvPr id="5" name="Straight Connector 4"/>
          <p:cNvCxnSpPr/>
          <p:nvPr/>
        </p:nvCxnSpPr>
        <p:spPr>
          <a:xfrm>
            <a:off x="491929" y="378341"/>
            <a:ext cx="0" cy="193853"/>
          </a:xfrm>
          <a:prstGeom prst="line">
            <a:avLst/>
          </a:prstGeom>
          <a:ln w="88900">
            <a:solidFill>
              <a:srgbClr val="86AB5D"/>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21181" y="294216"/>
            <a:ext cx="6540019" cy="353943"/>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700" b="1" i="0" u="none" strike="noStrike" kern="0" cap="none" spc="0" normalizeH="0" baseline="0" noProof="0" dirty="0">
                <a:ln>
                  <a:noFill/>
                </a:ln>
                <a:solidFill>
                  <a:srgbClr val="552733"/>
                </a:solidFill>
                <a:effectLst/>
                <a:uLnTx/>
                <a:uFillTx/>
                <a:latin typeface="Arial" charset="0"/>
                <a:ea typeface="Arial" charset="0"/>
                <a:cs typeface="Arial" charset="0"/>
              </a:rPr>
              <a:t>INTERVIEW LIST</a:t>
            </a:r>
          </a:p>
        </p:txBody>
      </p:sp>
      <p:cxnSp>
        <p:nvCxnSpPr>
          <p:cNvPr id="7" name="Straight Connector 6"/>
          <p:cNvCxnSpPr/>
          <p:nvPr/>
        </p:nvCxnSpPr>
        <p:spPr>
          <a:xfrm>
            <a:off x="-130629" y="783771"/>
            <a:ext cx="9470572" cy="0"/>
          </a:xfrm>
          <a:prstGeom prst="line">
            <a:avLst/>
          </a:prstGeom>
          <a:ln w="22225">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2138" y="6475863"/>
            <a:ext cx="4026090" cy="146577"/>
          </a:xfrm>
          <a:prstGeom prst="rect">
            <a:avLst/>
          </a:prstGeom>
        </p:spPr>
      </p:pic>
      <p:graphicFrame>
        <p:nvGraphicFramePr>
          <p:cNvPr id="19" name="Table 18"/>
          <p:cNvGraphicFramePr>
            <a:graphicFrameLocks noGrp="1"/>
          </p:cNvGraphicFramePr>
          <p:nvPr>
            <p:extLst>
              <p:ext uri="{D42A27DB-BD31-4B8C-83A1-F6EECF244321}">
                <p14:modId xmlns:p14="http://schemas.microsoft.com/office/powerpoint/2010/main" val="4035237225"/>
              </p:ext>
            </p:extLst>
          </p:nvPr>
        </p:nvGraphicFramePr>
        <p:xfrm>
          <a:off x="1074478" y="1879016"/>
          <a:ext cx="6667500" cy="3110865"/>
        </p:xfrm>
        <a:graphic>
          <a:graphicData uri="http://schemas.openxmlformats.org/drawingml/2006/table">
            <a:tbl>
              <a:tblPr/>
              <a:tblGrid>
                <a:gridCol w="1648610">
                  <a:extLst>
                    <a:ext uri="{9D8B030D-6E8A-4147-A177-3AD203B41FA5}">
                      <a16:colId xmlns:a16="http://schemas.microsoft.com/office/drawing/2014/main" xmlns="" val="3659662155"/>
                    </a:ext>
                  </a:extLst>
                </a:gridCol>
                <a:gridCol w="5018890">
                  <a:extLst>
                    <a:ext uri="{9D8B030D-6E8A-4147-A177-3AD203B41FA5}">
                      <a16:colId xmlns:a16="http://schemas.microsoft.com/office/drawing/2014/main" xmlns="" val="707438258"/>
                    </a:ext>
                  </a:extLst>
                </a:gridCol>
              </a:tblGrid>
              <a:tr h="209550">
                <a:tc gridSpan="2">
                  <a:txBody>
                    <a:bodyPr/>
                    <a:lstStyle/>
                    <a:p>
                      <a:pPr algn="l" fontAlgn="b"/>
                      <a:r>
                        <a:rPr lang="en-US" sz="1400" b="1" i="0" u="none" strike="noStrike" dirty="0">
                          <a:solidFill>
                            <a:srgbClr val="000000"/>
                          </a:solidFill>
                          <a:effectLst/>
                          <a:latin typeface="Calibri" panose="020F0502020204030204" pitchFamily="34" charset="0"/>
                        </a:rPr>
                        <a:t>Businesses/Civic Organizations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hMerge="1">
                  <a:txBody>
                    <a:bodyPr/>
                    <a:lstStyle/>
                    <a:p>
                      <a:endParaRPr lang="en-US"/>
                    </a:p>
                  </a:txBody>
                  <a:tcPr/>
                </a:tc>
                <a:extLst>
                  <a:ext uri="{0D108BD9-81ED-4DB2-BD59-A6C34878D82A}">
                    <a16:rowId xmlns:a16="http://schemas.microsoft.com/office/drawing/2014/main" xmlns="" val="4034458060"/>
                  </a:ext>
                </a:extLst>
              </a:tr>
              <a:tr h="209550">
                <a:tc>
                  <a:txBody>
                    <a:bodyPr/>
                    <a:lstStyle/>
                    <a:p>
                      <a:pPr algn="ctr" fontAlgn="b"/>
                      <a:r>
                        <a:rPr lang="en-US" sz="1400" b="1" i="0" u="none" strike="noStrike" dirty="0">
                          <a:solidFill>
                            <a:srgbClr val="000000"/>
                          </a:solidFill>
                          <a:effectLst/>
                          <a:latin typeface="Calibri" panose="020F0502020204030204" pitchFamily="34" charset="0"/>
                        </a:rPr>
                        <a:t>Interviewee</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400" b="1" i="0" u="none" strike="noStrike" dirty="0">
                          <a:solidFill>
                            <a:srgbClr val="000000"/>
                          </a:solidFill>
                          <a:effectLst/>
                          <a:latin typeface="Calibri" panose="020F0502020204030204" pitchFamily="34" charset="0"/>
                        </a:rPr>
                        <a:t>Organization</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xmlns="" val="2760113457"/>
                  </a:ext>
                </a:extLst>
              </a:tr>
              <a:tr h="200025">
                <a:tc>
                  <a:txBody>
                    <a:bodyPr/>
                    <a:lstStyle/>
                    <a:p>
                      <a:pPr algn="l" fontAlgn="b"/>
                      <a:r>
                        <a:rPr lang="en-US" sz="1400" b="0" i="0" u="none" strike="noStrike" dirty="0">
                          <a:solidFill>
                            <a:srgbClr val="000000"/>
                          </a:solidFill>
                          <a:effectLst/>
                          <a:latin typeface="Calibri" panose="020F0502020204030204" pitchFamily="34" charset="0"/>
                        </a:rPr>
                        <a:t>Dee Jennings</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Fort Worth Metropolitan Black Chamber of Commerce</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132050564"/>
                  </a:ext>
                </a:extLst>
              </a:tr>
              <a:tr h="200025">
                <a:tc>
                  <a:txBody>
                    <a:bodyPr/>
                    <a:lstStyle/>
                    <a:p>
                      <a:pPr algn="l" fontAlgn="b"/>
                      <a:r>
                        <a:rPr lang="en-US" sz="1400" b="0" i="0" u="none" strike="noStrike" dirty="0">
                          <a:solidFill>
                            <a:srgbClr val="000000"/>
                          </a:solidFill>
                          <a:effectLst/>
                          <a:latin typeface="Calibri" panose="020F0502020204030204" pitchFamily="34" charset="0"/>
                        </a:rPr>
                        <a:t>John Hernandez</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Fort Worth Hispanic Chamber of Commerce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056756266"/>
                  </a:ext>
                </a:extLst>
              </a:tr>
              <a:tr h="200025">
                <a:tc>
                  <a:txBody>
                    <a:bodyPr/>
                    <a:lstStyle/>
                    <a:p>
                      <a:pPr algn="l" fontAlgn="b"/>
                      <a:r>
                        <a:rPr lang="en-US" sz="1400" b="0" i="0" u="none" strike="noStrike" dirty="0">
                          <a:solidFill>
                            <a:srgbClr val="000000"/>
                          </a:solidFill>
                          <a:effectLst/>
                          <a:latin typeface="Calibri" panose="020F0502020204030204" pitchFamily="34" charset="0"/>
                        </a:rPr>
                        <a:t>Bill Thornton</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Fort Worth Chamber of Commerce</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015988975"/>
                  </a:ext>
                </a:extLst>
              </a:tr>
              <a:tr h="200025">
                <a:tc>
                  <a:txBody>
                    <a:bodyPr/>
                    <a:lstStyle/>
                    <a:p>
                      <a:pPr algn="l" fontAlgn="b"/>
                      <a:r>
                        <a:rPr lang="en-US" sz="1400" b="0" i="0" u="none" strike="noStrike" dirty="0">
                          <a:solidFill>
                            <a:srgbClr val="000000"/>
                          </a:solidFill>
                          <a:effectLst/>
                          <a:latin typeface="Calibri" panose="020F0502020204030204" pitchFamily="34" charset="0"/>
                        </a:rPr>
                        <a:t>Michael Jacobson</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Arlington Chamber of Commerce</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70088070"/>
                  </a:ext>
                </a:extLst>
              </a:tr>
              <a:tr h="200025">
                <a:tc>
                  <a:txBody>
                    <a:bodyPr/>
                    <a:lstStyle/>
                    <a:p>
                      <a:pPr algn="l" fontAlgn="b"/>
                      <a:r>
                        <a:rPr lang="en-US" sz="1400" b="0" i="0" u="none" strike="noStrike" dirty="0">
                          <a:solidFill>
                            <a:srgbClr val="000000"/>
                          </a:solidFill>
                          <a:effectLst/>
                          <a:latin typeface="Calibri" panose="020F0502020204030204" pitchFamily="34" charset="0"/>
                        </a:rPr>
                        <a:t>W. Stephen Love</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Dallas/Fort Worth Hospital Council</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734894620"/>
                  </a:ext>
                </a:extLst>
              </a:tr>
              <a:tr h="200025">
                <a:tc>
                  <a:txBody>
                    <a:bodyPr/>
                    <a:lstStyle/>
                    <a:p>
                      <a:pPr algn="l" fontAlgn="b"/>
                      <a:r>
                        <a:rPr lang="en-US" sz="1400" b="0" i="0" u="none" strike="noStrike" dirty="0">
                          <a:solidFill>
                            <a:srgbClr val="000000"/>
                          </a:solidFill>
                          <a:effectLst/>
                          <a:latin typeface="Calibri" panose="020F0502020204030204" pitchFamily="34" charset="0"/>
                        </a:rPr>
                        <a:t>Brian Swift</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Tarrant County Medical Association</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935516603"/>
                  </a:ext>
                </a:extLst>
              </a:tr>
              <a:tr h="200025">
                <a:tc>
                  <a:txBody>
                    <a:bodyPr/>
                    <a:lstStyle/>
                    <a:p>
                      <a:pPr algn="l" fontAlgn="b"/>
                      <a:r>
                        <a:rPr lang="en-US" sz="1400" b="0" i="0" u="none" strike="noStrike" dirty="0">
                          <a:solidFill>
                            <a:srgbClr val="000000"/>
                          </a:solidFill>
                          <a:effectLst/>
                          <a:latin typeface="Calibri" panose="020F0502020204030204" pitchFamily="34" charset="0"/>
                        </a:rPr>
                        <a:t>Dr. Susan Simpson Hull </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b="0" i="0" u="none" strike="noStrike" dirty="0">
                          <a:solidFill>
                            <a:srgbClr val="000000"/>
                          </a:solidFill>
                          <a:effectLst/>
                          <a:latin typeface="Calibri" panose="020F0502020204030204" pitchFamily="34" charset="0"/>
                        </a:rPr>
                        <a:t>Grant Prairie, ISD</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816290952"/>
                  </a:ext>
                </a:extLst>
              </a:tr>
              <a:tr h="200025">
                <a:tc>
                  <a:txBody>
                    <a:bodyPr/>
                    <a:lstStyle/>
                    <a:p>
                      <a:pPr algn="l" fontAlgn="b"/>
                      <a:r>
                        <a:rPr lang="en-US" sz="1400" b="0" i="0" u="none" strike="noStrike" dirty="0">
                          <a:solidFill>
                            <a:srgbClr val="000000"/>
                          </a:solidFill>
                          <a:effectLst/>
                          <a:latin typeface="Calibri" panose="020F0502020204030204" pitchFamily="34" charset="0"/>
                        </a:rPr>
                        <a:t>Michael Steinert</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Fort Worth, ISD</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879285693"/>
                  </a:ext>
                </a:extLst>
              </a:tr>
              <a:tr h="200025">
                <a:tc>
                  <a:txBody>
                    <a:bodyPr/>
                    <a:lstStyle/>
                    <a:p>
                      <a:pPr algn="l" fontAlgn="b"/>
                      <a:r>
                        <a:rPr lang="en-US" sz="1400" b="0" i="0" u="none" strike="noStrike" dirty="0">
                          <a:solidFill>
                            <a:srgbClr val="000000"/>
                          </a:solidFill>
                          <a:effectLst/>
                          <a:latin typeface="Calibri" panose="020F0502020204030204" pitchFamily="34" charset="0"/>
                        </a:rPr>
                        <a:t>Aaron Proctor</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b="0" i="0" u="none" strike="noStrike" dirty="0">
                          <a:solidFill>
                            <a:srgbClr val="000000"/>
                          </a:solidFill>
                          <a:effectLst/>
                          <a:latin typeface="Calibri" panose="020F0502020204030204" pitchFamily="34" charset="0"/>
                        </a:rPr>
                        <a:t>Salvation Army, Arlington</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3134226302"/>
                  </a:ext>
                </a:extLst>
              </a:tr>
              <a:tr h="200025">
                <a:tc>
                  <a:txBody>
                    <a:bodyPr/>
                    <a:lstStyle/>
                    <a:p>
                      <a:pPr algn="l" fontAlgn="b"/>
                      <a:r>
                        <a:rPr lang="en-US" sz="1400" b="0" i="0" u="none" strike="noStrike" dirty="0">
                          <a:solidFill>
                            <a:srgbClr val="000000"/>
                          </a:solidFill>
                          <a:effectLst/>
                          <a:latin typeface="Calibri" panose="020F0502020204030204" pitchFamily="34" charset="0"/>
                        </a:rPr>
                        <a:t>Tillie Bergen</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Mission Arlington</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006579562"/>
                  </a:ext>
                </a:extLst>
              </a:tr>
              <a:tr h="209550">
                <a:tc>
                  <a:txBody>
                    <a:bodyPr/>
                    <a:lstStyle/>
                    <a:p>
                      <a:pPr algn="l" fontAlgn="b"/>
                      <a:r>
                        <a:rPr lang="en-US" sz="1400" b="0" i="0" u="none" strike="noStrike" dirty="0">
                          <a:solidFill>
                            <a:srgbClr val="000000"/>
                          </a:solidFill>
                          <a:effectLst/>
                          <a:latin typeface="Calibri" panose="020F0502020204030204" pitchFamily="34" charset="0"/>
                        </a:rPr>
                        <a:t>Matt Zavadsky</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MedStar</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394119742"/>
                  </a:ext>
                </a:extLst>
              </a:tr>
            </a:tbl>
          </a:graphicData>
        </a:graphic>
      </p:graphicFrame>
    </p:spTree>
    <p:extLst>
      <p:ext uri="{BB962C8B-B14F-4D97-AF65-F5344CB8AC3E}">
        <p14:creationId xmlns:p14="http://schemas.microsoft.com/office/powerpoint/2010/main" val="14988291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lgn="r"/>
            <a:fld id="{485FFB67-4BD3-5947-8C68-D74B3426FE11}" type="slidenum">
              <a:rPr lang="en-US" smtClean="0">
                <a:solidFill>
                  <a:schemeClr val="bg2">
                    <a:lumMod val="75000"/>
                  </a:schemeClr>
                </a:solidFill>
              </a:rPr>
              <a:pPr algn="r"/>
              <a:t>18</a:t>
            </a:fld>
            <a:endParaRPr lang="en-US" dirty="0">
              <a:solidFill>
                <a:schemeClr val="bg2">
                  <a:lumMod val="75000"/>
                </a:schemeClr>
              </a:solidFill>
            </a:endParaRPr>
          </a:p>
        </p:txBody>
      </p:sp>
      <p:cxnSp>
        <p:nvCxnSpPr>
          <p:cNvPr id="5" name="Straight Connector 4"/>
          <p:cNvCxnSpPr/>
          <p:nvPr/>
        </p:nvCxnSpPr>
        <p:spPr>
          <a:xfrm>
            <a:off x="491929" y="378341"/>
            <a:ext cx="0" cy="193853"/>
          </a:xfrm>
          <a:prstGeom prst="line">
            <a:avLst/>
          </a:prstGeom>
          <a:ln w="88900">
            <a:solidFill>
              <a:srgbClr val="86AB5D"/>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21181" y="294216"/>
            <a:ext cx="6540019" cy="353943"/>
          </a:xfrm>
          <a:prstGeom prst="rect">
            <a:avLst/>
          </a:prstGeom>
          <a:noFill/>
        </p:spPr>
        <p:txBody>
          <a:bodyPr wrap="square" rtlCol="0">
            <a:spAutoFit/>
          </a:bodyPr>
          <a:lstStyle/>
          <a:p>
            <a:r>
              <a:rPr lang="en-US" sz="1700" b="1" dirty="0">
                <a:solidFill>
                  <a:srgbClr val="552733"/>
                </a:solidFill>
                <a:latin typeface="Arial" charset="0"/>
                <a:ea typeface="Arial" charset="0"/>
                <a:cs typeface="Arial" charset="0"/>
              </a:rPr>
              <a:t>PUBLIC WEBSITE</a:t>
            </a:r>
          </a:p>
        </p:txBody>
      </p:sp>
      <p:cxnSp>
        <p:nvCxnSpPr>
          <p:cNvPr id="7" name="Straight Connector 6"/>
          <p:cNvCxnSpPr/>
          <p:nvPr/>
        </p:nvCxnSpPr>
        <p:spPr>
          <a:xfrm>
            <a:off x="-130629" y="783771"/>
            <a:ext cx="9470572" cy="0"/>
          </a:xfrm>
          <a:prstGeom prst="line">
            <a:avLst/>
          </a:prstGeom>
          <a:ln w="22225">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2138" y="6475863"/>
            <a:ext cx="4026090" cy="146577"/>
          </a:xfrm>
          <a:prstGeom prst="rect">
            <a:avLst/>
          </a:prstGeom>
        </p:spPr>
      </p:pic>
      <p:sp>
        <p:nvSpPr>
          <p:cNvPr id="36" name="Content Placeholder 2"/>
          <p:cNvSpPr txBox="1">
            <a:spLocks/>
          </p:cNvSpPr>
          <p:nvPr/>
        </p:nvSpPr>
        <p:spPr>
          <a:xfrm>
            <a:off x="864507" y="1178372"/>
            <a:ext cx="6997930" cy="503697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US" dirty="0"/>
              <a:t>October 31, 2016 launch.</a:t>
            </a:r>
          </a:p>
          <a:p>
            <a:pPr marL="342900" indent="-342900" algn="l">
              <a:buFont typeface="Arial" panose="020B0604020202020204" pitchFamily="34" charset="0"/>
              <a:buChar char="•"/>
            </a:pPr>
            <a:r>
              <a:rPr lang="en-US" dirty="0"/>
              <a:t>Provides links to public documents, meeting calendars.</a:t>
            </a:r>
          </a:p>
          <a:p>
            <a:pPr marL="342900" indent="-342900" algn="l">
              <a:buFont typeface="Arial" panose="020B0604020202020204" pitchFamily="34" charset="0"/>
              <a:buChar char="•"/>
            </a:pPr>
            <a:r>
              <a:rPr lang="en-US" dirty="0"/>
              <a:t>Accepts questions from the public.</a:t>
            </a:r>
          </a:p>
          <a:p>
            <a:pPr marL="342900" indent="-342900" algn="l">
              <a:buFont typeface="Arial" panose="020B0604020202020204" pitchFamily="34" charset="0"/>
              <a:buChar char="•"/>
            </a:pPr>
            <a:r>
              <a:rPr lang="en-US" dirty="0"/>
              <a:t>Posts Frequently Asked Questions with Answers.</a:t>
            </a:r>
          </a:p>
          <a:p>
            <a:pPr marL="342900" indent="-342900" algn="l">
              <a:buFont typeface="Arial" panose="020B0604020202020204" pitchFamily="34" charset="0"/>
              <a:buChar char="•"/>
            </a:pPr>
            <a:r>
              <a:rPr lang="en-US" dirty="0"/>
              <a:t>JPS website will link to Tarrant County site.</a:t>
            </a:r>
          </a:p>
          <a:p>
            <a:pPr marL="342900" indent="-342900" algn="l">
              <a:buFont typeface="Arial" panose="020B0604020202020204" pitchFamily="34" charset="0"/>
              <a:buChar char="•"/>
            </a:pPr>
            <a:r>
              <a:rPr lang="en-US" dirty="0"/>
              <a:t>Spanish &amp; Vietnamese Welcoming Statement with link to further communication support.</a:t>
            </a:r>
          </a:p>
        </p:txBody>
      </p:sp>
    </p:spTree>
    <p:extLst>
      <p:ext uri="{BB962C8B-B14F-4D97-AF65-F5344CB8AC3E}">
        <p14:creationId xmlns:p14="http://schemas.microsoft.com/office/powerpoint/2010/main" val="24364214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lgn="r"/>
            <a:fld id="{485FFB67-4BD3-5947-8C68-D74B3426FE11}" type="slidenum">
              <a:rPr lang="en-US" smtClean="0">
                <a:solidFill>
                  <a:schemeClr val="bg2">
                    <a:lumMod val="75000"/>
                  </a:schemeClr>
                </a:solidFill>
              </a:rPr>
              <a:pPr algn="r"/>
              <a:t>19</a:t>
            </a:fld>
            <a:endParaRPr lang="en-US" dirty="0">
              <a:solidFill>
                <a:schemeClr val="bg2">
                  <a:lumMod val="75000"/>
                </a:schemeClr>
              </a:solidFill>
            </a:endParaRPr>
          </a:p>
        </p:txBody>
      </p:sp>
      <p:cxnSp>
        <p:nvCxnSpPr>
          <p:cNvPr id="5" name="Straight Connector 4"/>
          <p:cNvCxnSpPr/>
          <p:nvPr/>
        </p:nvCxnSpPr>
        <p:spPr>
          <a:xfrm>
            <a:off x="491929" y="378341"/>
            <a:ext cx="0" cy="193853"/>
          </a:xfrm>
          <a:prstGeom prst="line">
            <a:avLst/>
          </a:prstGeom>
          <a:ln w="88900">
            <a:solidFill>
              <a:srgbClr val="86AB5D"/>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21181" y="294216"/>
            <a:ext cx="6540019" cy="353943"/>
          </a:xfrm>
          <a:prstGeom prst="rect">
            <a:avLst/>
          </a:prstGeom>
          <a:noFill/>
        </p:spPr>
        <p:txBody>
          <a:bodyPr wrap="square" rtlCol="0">
            <a:spAutoFit/>
          </a:bodyPr>
          <a:lstStyle/>
          <a:p>
            <a:r>
              <a:rPr lang="en-US" sz="1700" b="1" dirty="0">
                <a:solidFill>
                  <a:srgbClr val="552733"/>
                </a:solidFill>
                <a:latin typeface="Arial" charset="0"/>
                <a:ea typeface="Arial" charset="0"/>
                <a:cs typeface="Arial" charset="0"/>
              </a:rPr>
              <a:t>PUBLIC WEBSITE</a:t>
            </a:r>
          </a:p>
        </p:txBody>
      </p:sp>
      <p:cxnSp>
        <p:nvCxnSpPr>
          <p:cNvPr id="7" name="Straight Connector 6"/>
          <p:cNvCxnSpPr/>
          <p:nvPr/>
        </p:nvCxnSpPr>
        <p:spPr>
          <a:xfrm>
            <a:off x="-130629" y="783771"/>
            <a:ext cx="9470572" cy="0"/>
          </a:xfrm>
          <a:prstGeom prst="line">
            <a:avLst/>
          </a:prstGeom>
          <a:ln w="22225">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2138" y="6475863"/>
            <a:ext cx="4026090" cy="146577"/>
          </a:xfrm>
          <a:prstGeom prst="rect">
            <a:avLst/>
          </a:prstGeom>
        </p:spPr>
      </p:pic>
      <p:pic>
        <p:nvPicPr>
          <p:cNvPr id="8" name="Picture 7"/>
          <p:cNvPicPr>
            <a:picLocks noChangeAspect="1"/>
          </p:cNvPicPr>
          <p:nvPr/>
        </p:nvPicPr>
        <p:blipFill>
          <a:blip r:embed="rId4"/>
          <a:stretch>
            <a:fillRect/>
          </a:stretch>
        </p:blipFill>
        <p:spPr>
          <a:xfrm>
            <a:off x="365700" y="1273316"/>
            <a:ext cx="5455630" cy="4501378"/>
          </a:xfrm>
          <a:prstGeom prst="rect">
            <a:avLst/>
          </a:prstGeom>
        </p:spPr>
      </p:pic>
      <p:sp>
        <p:nvSpPr>
          <p:cNvPr id="9" name="TextBox 8"/>
          <p:cNvSpPr txBox="1"/>
          <p:nvPr/>
        </p:nvSpPr>
        <p:spPr>
          <a:xfrm>
            <a:off x="6405962" y="1215681"/>
            <a:ext cx="2575439" cy="3139321"/>
          </a:xfrm>
          <a:prstGeom prst="rect">
            <a:avLst/>
          </a:prstGeom>
          <a:noFill/>
        </p:spPr>
        <p:txBody>
          <a:bodyPr wrap="square" rtlCol="0">
            <a:spAutoFit/>
          </a:bodyPr>
          <a:lstStyle/>
          <a:p>
            <a:r>
              <a:rPr lang="en-US" b="1" dirty="0">
                <a:solidFill>
                  <a:srgbClr val="0066A3"/>
                </a:solidFill>
                <a:latin typeface="Arial" charset="0"/>
                <a:ea typeface="Arial" charset="0"/>
                <a:cs typeface="Arial" charset="0"/>
              </a:rPr>
              <a:t>The public facing website provides a single access point for Tarrant County residents who want to learn more about this process. </a:t>
            </a:r>
          </a:p>
          <a:p>
            <a:endParaRPr lang="en-US" b="1" dirty="0">
              <a:solidFill>
                <a:srgbClr val="0066A3"/>
              </a:solidFill>
              <a:latin typeface="Arial" charset="0"/>
              <a:ea typeface="Arial" charset="0"/>
              <a:cs typeface="Arial" charset="0"/>
            </a:endParaRPr>
          </a:p>
          <a:p>
            <a:r>
              <a:rPr lang="en-US" b="1" dirty="0">
                <a:solidFill>
                  <a:srgbClr val="0066A3"/>
                </a:solidFill>
                <a:latin typeface="Arial" charset="0"/>
                <a:ea typeface="Arial" charset="0"/>
                <a:cs typeface="Arial" charset="0"/>
              </a:rPr>
              <a:t>Information on the website includes:</a:t>
            </a:r>
          </a:p>
          <a:p>
            <a:endParaRPr lang="en-US" dirty="0"/>
          </a:p>
        </p:txBody>
      </p:sp>
      <p:sp>
        <p:nvSpPr>
          <p:cNvPr id="10" name="TextBox 9"/>
          <p:cNvSpPr txBox="1"/>
          <p:nvPr/>
        </p:nvSpPr>
        <p:spPr>
          <a:xfrm>
            <a:off x="6457950" y="4062710"/>
            <a:ext cx="2332394" cy="2323713"/>
          </a:xfrm>
          <a:prstGeom prst="rect">
            <a:avLst/>
          </a:prstGeom>
          <a:noFill/>
        </p:spPr>
        <p:txBody>
          <a:bodyPr wrap="square" rtlCol="0">
            <a:spAutoFit/>
          </a:bodyPr>
          <a:lstStyle/>
          <a:p>
            <a:pPr marL="171450" lvl="0" indent="-171450">
              <a:spcAft>
                <a:spcPts val="600"/>
              </a:spcAft>
              <a:buFont typeface="Arial" panose="020B0604020202020204" pitchFamily="34" charset="0"/>
              <a:buChar char="•"/>
            </a:pPr>
            <a:r>
              <a:rPr lang="en-US" sz="1200" b="1" dirty="0">
                <a:solidFill>
                  <a:schemeClr val="tx1">
                    <a:lumMod val="50000"/>
                    <a:lumOff val="50000"/>
                  </a:schemeClr>
                </a:solidFill>
                <a:latin typeface="Arial" charset="0"/>
                <a:ea typeface="Arial" charset="0"/>
                <a:cs typeface="Arial" charset="0"/>
              </a:rPr>
              <a:t>Overview of the Project</a:t>
            </a:r>
          </a:p>
          <a:p>
            <a:pPr marL="171450" lvl="0" indent="-171450">
              <a:spcAft>
                <a:spcPts val="600"/>
              </a:spcAft>
              <a:buFont typeface="Arial" panose="020B0604020202020204" pitchFamily="34" charset="0"/>
              <a:buChar char="•"/>
            </a:pPr>
            <a:r>
              <a:rPr lang="en-US" sz="1200" b="1" dirty="0">
                <a:solidFill>
                  <a:schemeClr val="tx1">
                    <a:lumMod val="50000"/>
                    <a:lumOff val="50000"/>
                  </a:schemeClr>
                </a:solidFill>
                <a:latin typeface="Arial" charset="0"/>
                <a:ea typeface="Arial" charset="0"/>
                <a:cs typeface="Arial" charset="0"/>
              </a:rPr>
              <a:t>Community Engagement Initiatives</a:t>
            </a:r>
          </a:p>
          <a:p>
            <a:pPr marL="171450" lvl="0" indent="-171450">
              <a:spcAft>
                <a:spcPts val="600"/>
              </a:spcAft>
              <a:buFont typeface="Arial" panose="020B0604020202020204" pitchFamily="34" charset="0"/>
              <a:buChar char="•"/>
            </a:pPr>
            <a:r>
              <a:rPr lang="en-US" sz="1200" b="1" dirty="0">
                <a:solidFill>
                  <a:schemeClr val="tx1">
                    <a:lumMod val="50000"/>
                    <a:lumOff val="50000"/>
                  </a:schemeClr>
                </a:solidFill>
                <a:latin typeface="Arial" charset="0"/>
                <a:ea typeface="Arial" charset="0"/>
                <a:cs typeface="Arial" charset="0"/>
              </a:rPr>
              <a:t>Tarrant County Commissioners Court Meetings</a:t>
            </a:r>
          </a:p>
          <a:p>
            <a:pPr marL="171450" lvl="0" indent="-171450">
              <a:spcAft>
                <a:spcPts val="600"/>
              </a:spcAft>
              <a:buFont typeface="Arial" panose="020B0604020202020204" pitchFamily="34" charset="0"/>
              <a:buChar char="•"/>
            </a:pPr>
            <a:r>
              <a:rPr lang="en-US" sz="1200" b="1" dirty="0">
                <a:solidFill>
                  <a:schemeClr val="tx1">
                    <a:lumMod val="50000"/>
                    <a:lumOff val="50000"/>
                  </a:schemeClr>
                </a:solidFill>
                <a:latin typeface="Arial" charset="0"/>
                <a:ea typeface="Arial" charset="0"/>
                <a:cs typeface="Arial" charset="0"/>
              </a:rPr>
              <a:t>Long-Range Planning Process</a:t>
            </a:r>
          </a:p>
          <a:p>
            <a:pPr marL="171450" lvl="0" indent="-171450">
              <a:spcAft>
                <a:spcPts val="600"/>
              </a:spcAft>
              <a:buFont typeface="Arial" panose="020B0604020202020204" pitchFamily="34" charset="0"/>
              <a:buChar char="•"/>
            </a:pPr>
            <a:r>
              <a:rPr lang="en-US" sz="1200" b="1" dirty="0">
                <a:solidFill>
                  <a:schemeClr val="tx1">
                    <a:lumMod val="50000"/>
                    <a:lumOff val="50000"/>
                  </a:schemeClr>
                </a:solidFill>
                <a:latin typeface="Arial" charset="0"/>
                <a:ea typeface="Arial" charset="0"/>
                <a:cs typeface="Arial" charset="0"/>
              </a:rPr>
              <a:t>Facility Planning Process</a:t>
            </a:r>
          </a:p>
          <a:p>
            <a:pPr marL="171450" lvl="0" indent="-171450">
              <a:spcAft>
                <a:spcPts val="600"/>
              </a:spcAft>
              <a:buFont typeface="Arial" panose="020B0604020202020204" pitchFamily="34" charset="0"/>
              <a:buChar char="•"/>
            </a:pPr>
            <a:r>
              <a:rPr lang="en-US" sz="1200" b="1" dirty="0">
                <a:solidFill>
                  <a:schemeClr val="tx1">
                    <a:lumMod val="50000"/>
                    <a:lumOff val="50000"/>
                  </a:schemeClr>
                </a:solidFill>
                <a:latin typeface="Arial" charset="0"/>
                <a:ea typeface="Arial" charset="0"/>
                <a:cs typeface="Arial" charset="0"/>
              </a:rPr>
              <a:t>Blue Ribbon Committee</a:t>
            </a:r>
          </a:p>
        </p:txBody>
      </p:sp>
      <p:cxnSp>
        <p:nvCxnSpPr>
          <p:cNvPr id="11" name="Straight Connector 10"/>
          <p:cNvCxnSpPr/>
          <p:nvPr/>
        </p:nvCxnSpPr>
        <p:spPr>
          <a:xfrm>
            <a:off x="6234414" y="1183336"/>
            <a:ext cx="0" cy="5355577"/>
          </a:xfrm>
          <a:prstGeom prst="line">
            <a:avLst/>
          </a:prstGeom>
          <a:ln w="6350">
            <a:solidFill>
              <a:srgbClr val="0066A3"/>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29778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lgn="r"/>
            <a:fld id="{485FFB67-4BD3-5947-8C68-D74B3426FE11}" type="slidenum">
              <a:rPr lang="en-US" smtClean="0">
                <a:solidFill>
                  <a:schemeClr val="bg2">
                    <a:lumMod val="75000"/>
                  </a:schemeClr>
                </a:solidFill>
              </a:rPr>
              <a:pPr algn="r"/>
              <a:t>2</a:t>
            </a:fld>
            <a:endParaRPr lang="en-US" dirty="0">
              <a:solidFill>
                <a:schemeClr val="bg2">
                  <a:lumMod val="75000"/>
                </a:schemeClr>
              </a:solidFill>
            </a:endParaRPr>
          </a:p>
        </p:txBody>
      </p:sp>
      <p:cxnSp>
        <p:nvCxnSpPr>
          <p:cNvPr id="5" name="Straight Connector 4"/>
          <p:cNvCxnSpPr/>
          <p:nvPr/>
        </p:nvCxnSpPr>
        <p:spPr>
          <a:xfrm>
            <a:off x="491929" y="378341"/>
            <a:ext cx="0" cy="193853"/>
          </a:xfrm>
          <a:prstGeom prst="line">
            <a:avLst/>
          </a:prstGeom>
          <a:ln w="88900">
            <a:solidFill>
              <a:srgbClr val="86AB5D"/>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21181" y="294216"/>
            <a:ext cx="6540019" cy="353943"/>
          </a:xfrm>
          <a:prstGeom prst="rect">
            <a:avLst/>
          </a:prstGeom>
          <a:noFill/>
        </p:spPr>
        <p:txBody>
          <a:bodyPr wrap="square" rtlCol="0">
            <a:spAutoFit/>
          </a:bodyPr>
          <a:lstStyle/>
          <a:p>
            <a:r>
              <a:rPr lang="en-US" sz="1700" b="1" dirty="0">
                <a:solidFill>
                  <a:srgbClr val="552733"/>
                </a:solidFill>
                <a:latin typeface="Arial" charset="0"/>
                <a:ea typeface="Arial" charset="0"/>
                <a:cs typeface="Arial" charset="0"/>
              </a:rPr>
              <a:t>BRIEFING REPORT AGENDA</a:t>
            </a:r>
          </a:p>
        </p:txBody>
      </p:sp>
      <p:cxnSp>
        <p:nvCxnSpPr>
          <p:cNvPr id="7" name="Straight Connector 6"/>
          <p:cNvCxnSpPr/>
          <p:nvPr/>
        </p:nvCxnSpPr>
        <p:spPr>
          <a:xfrm>
            <a:off x="-130629" y="783771"/>
            <a:ext cx="9470572" cy="0"/>
          </a:xfrm>
          <a:prstGeom prst="line">
            <a:avLst/>
          </a:prstGeom>
          <a:ln w="22225">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2138" y="6475863"/>
            <a:ext cx="4026090" cy="146577"/>
          </a:xfrm>
          <a:prstGeom prst="rect">
            <a:avLst/>
          </a:prstGeom>
        </p:spPr>
      </p:pic>
      <p:sp>
        <p:nvSpPr>
          <p:cNvPr id="36" name="Content Placeholder 2"/>
          <p:cNvSpPr txBox="1">
            <a:spLocks/>
          </p:cNvSpPr>
          <p:nvPr/>
        </p:nvSpPr>
        <p:spPr>
          <a:xfrm>
            <a:off x="864507" y="1178372"/>
            <a:ext cx="6997930" cy="503697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US" dirty="0"/>
              <a:t>Project Updates and Briefings.</a:t>
            </a:r>
          </a:p>
          <a:p>
            <a:pPr marL="342900" indent="-342900" algn="l">
              <a:buFont typeface="Arial" panose="020B0604020202020204" pitchFamily="34" charset="0"/>
              <a:buChar char="•"/>
            </a:pPr>
            <a:r>
              <a:rPr lang="en-US" dirty="0"/>
              <a:t>Community Engagement—Stakeholder Interviews.</a:t>
            </a:r>
          </a:p>
          <a:p>
            <a:pPr marL="342900" indent="-342900" algn="l">
              <a:buFont typeface="Arial" panose="020B0604020202020204" pitchFamily="34" charset="0"/>
              <a:buChar char="•"/>
            </a:pPr>
            <a:r>
              <a:rPr lang="en-US" dirty="0"/>
              <a:t>Public Website.</a:t>
            </a:r>
          </a:p>
          <a:p>
            <a:pPr marL="342900" indent="-342900" algn="l">
              <a:buFont typeface="Arial" panose="020B0604020202020204" pitchFamily="34" charset="0"/>
              <a:buChar char="•"/>
            </a:pPr>
            <a:r>
              <a:rPr lang="en-US" dirty="0"/>
              <a:t>Delivery System Update.</a:t>
            </a:r>
          </a:p>
          <a:p>
            <a:pPr marL="342900" indent="-342900" algn="l">
              <a:buFont typeface="Arial" panose="020B0604020202020204" pitchFamily="34" charset="0"/>
              <a:buChar char="•"/>
            </a:pPr>
            <a:r>
              <a:rPr lang="en-US" dirty="0"/>
              <a:t>RFP #2—Facilities Plan.</a:t>
            </a:r>
          </a:p>
          <a:p>
            <a:pPr marL="342900" indent="-342900" algn="l">
              <a:buFont typeface="Arial" panose="020B0604020202020204" pitchFamily="34" charset="0"/>
              <a:buChar char="•"/>
            </a:pPr>
            <a:r>
              <a:rPr lang="en-US" dirty="0"/>
              <a:t>Blue Ribbon Committee.</a:t>
            </a:r>
          </a:p>
        </p:txBody>
      </p:sp>
    </p:spTree>
    <p:extLst>
      <p:ext uri="{BB962C8B-B14F-4D97-AF65-F5344CB8AC3E}">
        <p14:creationId xmlns:p14="http://schemas.microsoft.com/office/powerpoint/2010/main" val="28382315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lgn="r"/>
            <a:fld id="{485FFB67-4BD3-5947-8C68-D74B3426FE11}" type="slidenum">
              <a:rPr lang="en-US" smtClean="0">
                <a:solidFill>
                  <a:schemeClr val="bg2">
                    <a:lumMod val="75000"/>
                  </a:schemeClr>
                </a:solidFill>
              </a:rPr>
              <a:pPr algn="r"/>
              <a:t>20</a:t>
            </a:fld>
            <a:endParaRPr lang="en-US" dirty="0">
              <a:solidFill>
                <a:schemeClr val="bg2">
                  <a:lumMod val="75000"/>
                </a:schemeClr>
              </a:solidFill>
            </a:endParaRPr>
          </a:p>
        </p:txBody>
      </p:sp>
      <p:cxnSp>
        <p:nvCxnSpPr>
          <p:cNvPr id="5" name="Straight Connector 4"/>
          <p:cNvCxnSpPr/>
          <p:nvPr/>
        </p:nvCxnSpPr>
        <p:spPr>
          <a:xfrm>
            <a:off x="491929" y="378341"/>
            <a:ext cx="0" cy="193853"/>
          </a:xfrm>
          <a:prstGeom prst="line">
            <a:avLst/>
          </a:prstGeom>
          <a:ln w="88900">
            <a:solidFill>
              <a:srgbClr val="86AB5D"/>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21181" y="294216"/>
            <a:ext cx="6540019" cy="353943"/>
          </a:xfrm>
          <a:prstGeom prst="rect">
            <a:avLst/>
          </a:prstGeom>
          <a:noFill/>
        </p:spPr>
        <p:txBody>
          <a:bodyPr wrap="square" rtlCol="0">
            <a:spAutoFit/>
          </a:bodyPr>
          <a:lstStyle/>
          <a:p>
            <a:r>
              <a:rPr lang="en-US" sz="1700" b="1" dirty="0">
                <a:solidFill>
                  <a:srgbClr val="552733"/>
                </a:solidFill>
                <a:latin typeface="Arial" charset="0"/>
                <a:ea typeface="Arial" charset="0"/>
                <a:cs typeface="Arial" charset="0"/>
              </a:rPr>
              <a:t>PUBLIC WEBSITE</a:t>
            </a:r>
          </a:p>
        </p:txBody>
      </p:sp>
      <p:cxnSp>
        <p:nvCxnSpPr>
          <p:cNvPr id="7" name="Straight Connector 6"/>
          <p:cNvCxnSpPr/>
          <p:nvPr/>
        </p:nvCxnSpPr>
        <p:spPr>
          <a:xfrm>
            <a:off x="-130629" y="783771"/>
            <a:ext cx="9470572" cy="0"/>
          </a:xfrm>
          <a:prstGeom prst="line">
            <a:avLst/>
          </a:prstGeom>
          <a:ln w="22225">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3"/>
          <a:stretch>
            <a:fillRect/>
          </a:stretch>
        </p:blipFill>
        <p:spPr>
          <a:xfrm>
            <a:off x="2453567" y="783771"/>
            <a:ext cx="4302179" cy="3324411"/>
          </a:xfrm>
          <a:prstGeom prst="rect">
            <a:avLst/>
          </a:prstGeom>
        </p:spPr>
      </p:pic>
      <p:pic>
        <p:nvPicPr>
          <p:cNvPr id="2" name="Picture 1"/>
          <p:cNvPicPr>
            <a:picLocks noChangeAspect="1"/>
          </p:cNvPicPr>
          <p:nvPr/>
        </p:nvPicPr>
        <p:blipFill>
          <a:blip r:embed="rId4"/>
          <a:stretch>
            <a:fillRect/>
          </a:stretch>
        </p:blipFill>
        <p:spPr>
          <a:xfrm>
            <a:off x="3397161" y="3941700"/>
            <a:ext cx="3595263" cy="2779776"/>
          </a:xfrm>
          <a:prstGeom prst="rect">
            <a:avLst/>
          </a:prstGeom>
        </p:spPr>
      </p:pic>
    </p:spTree>
    <p:extLst>
      <p:ext uri="{BB962C8B-B14F-4D97-AF65-F5344CB8AC3E}">
        <p14:creationId xmlns:p14="http://schemas.microsoft.com/office/powerpoint/2010/main" val="27014097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lgn="r"/>
            <a:fld id="{485FFB67-4BD3-5947-8C68-D74B3426FE11}" type="slidenum">
              <a:rPr lang="en-US" smtClean="0">
                <a:solidFill>
                  <a:schemeClr val="bg2">
                    <a:lumMod val="75000"/>
                  </a:schemeClr>
                </a:solidFill>
              </a:rPr>
              <a:pPr algn="r"/>
              <a:t>21</a:t>
            </a:fld>
            <a:endParaRPr lang="en-US" dirty="0">
              <a:solidFill>
                <a:schemeClr val="bg2">
                  <a:lumMod val="75000"/>
                </a:schemeClr>
              </a:solidFill>
            </a:endParaRPr>
          </a:p>
        </p:txBody>
      </p:sp>
      <p:cxnSp>
        <p:nvCxnSpPr>
          <p:cNvPr id="5" name="Straight Connector 4"/>
          <p:cNvCxnSpPr/>
          <p:nvPr/>
        </p:nvCxnSpPr>
        <p:spPr>
          <a:xfrm>
            <a:off x="491929" y="378341"/>
            <a:ext cx="0" cy="193853"/>
          </a:xfrm>
          <a:prstGeom prst="line">
            <a:avLst/>
          </a:prstGeom>
          <a:ln w="88900">
            <a:solidFill>
              <a:srgbClr val="86AB5D"/>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21181" y="294216"/>
            <a:ext cx="6540019" cy="353943"/>
          </a:xfrm>
          <a:prstGeom prst="rect">
            <a:avLst/>
          </a:prstGeom>
          <a:noFill/>
        </p:spPr>
        <p:txBody>
          <a:bodyPr wrap="square" rtlCol="0">
            <a:spAutoFit/>
          </a:bodyPr>
          <a:lstStyle/>
          <a:p>
            <a:r>
              <a:rPr lang="en-US" sz="1700" b="1" dirty="0">
                <a:solidFill>
                  <a:srgbClr val="552733"/>
                </a:solidFill>
                <a:latin typeface="Arial" charset="0"/>
                <a:ea typeface="Arial" charset="0"/>
                <a:cs typeface="Arial" charset="0"/>
              </a:rPr>
              <a:t>FACILITIES PLANNING AND ANALYSIS</a:t>
            </a:r>
          </a:p>
        </p:txBody>
      </p:sp>
      <p:cxnSp>
        <p:nvCxnSpPr>
          <p:cNvPr id="7" name="Straight Connector 6"/>
          <p:cNvCxnSpPr/>
          <p:nvPr/>
        </p:nvCxnSpPr>
        <p:spPr>
          <a:xfrm>
            <a:off x="-130629" y="783771"/>
            <a:ext cx="9470572" cy="0"/>
          </a:xfrm>
          <a:prstGeom prst="line">
            <a:avLst/>
          </a:prstGeom>
          <a:ln w="22225">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2138" y="6475863"/>
            <a:ext cx="4026090" cy="146577"/>
          </a:xfrm>
          <a:prstGeom prst="rect">
            <a:avLst/>
          </a:prstGeom>
        </p:spPr>
      </p:pic>
      <p:sp>
        <p:nvSpPr>
          <p:cNvPr id="36" name="Content Placeholder 2"/>
          <p:cNvSpPr txBox="1">
            <a:spLocks/>
          </p:cNvSpPr>
          <p:nvPr/>
        </p:nvSpPr>
        <p:spPr>
          <a:xfrm>
            <a:off x="864507" y="1178372"/>
            <a:ext cx="6997930" cy="503697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US" dirty="0"/>
              <a:t>The court has approved release of RFP NO. 2017-022 for Long Range Planning and Facilities Analysis Related to the Tarrant County Hospital District, d/b/a JPS Health network. </a:t>
            </a:r>
          </a:p>
          <a:p>
            <a:pPr marL="342900" indent="-342900" algn="l">
              <a:buFont typeface="Arial" panose="020B0604020202020204" pitchFamily="34" charset="0"/>
              <a:buChar char="•"/>
            </a:pPr>
            <a:r>
              <a:rPr lang="en-US" dirty="0"/>
              <a:t>HMA assisted Tarrant County in writing the RFP document and sourcing appropriate vendors.</a:t>
            </a:r>
          </a:p>
          <a:p>
            <a:pPr marL="342900" indent="-342900" algn="l">
              <a:buFont typeface="Arial" panose="020B0604020202020204" pitchFamily="34" charset="0"/>
              <a:buChar char="•"/>
            </a:pPr>
            <a:r>
              <a:rPr lang="en-US" dirty="0"/>
              <a:t>We will observe the mandatory pre-bid vendor conference and provide observations to Tarrant County leadership.</a:t>
            </a:r>
          </a:p>
        </p:txBody>
      </p:sp>
    </p:spTree>
    <p:extLst>
      <p:ext uri="{BB962C8B-B14F-4D97-AF65-F5344CB8AC3E}">
        <p14:creationId xmlns:p14="http://schemas.microsoft.com/office/powerpoint/2010/main" val="1646134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lgn="r"/>
            <a:fld id="{485FFB67-4BD3-5947-8C68-D74B3426FE11}" type="slidenum">
              <a:rPr lang="en-US" smtClean="0">
                <a:solidFill>
                  <a:schemeClr val="bg2">
                    <a:lumMod val="75000"/>
                  </a:schemeClr>
                </a:solidFill>
              </a:rPr>
              <a:pPr algn="r"/>
              <a:t>22</a:t>
            </a:fld>
            <a:endParaRPr lang="en-US" dirty="0">
              <a:solidFill>
                <a:schemeClr val="bg2">
                  <a:lumMod val="75000"/>
                </a:schemeClr>
              </a:solidFill>
            </a:endParaRPr>
          </a:p>
        </p:txBody>
      </p:sp>
      <p:cxnSp>
        <p:nvCxnSpPr>
          <p:cNvPr id="5" name="Straight Connector 4"/>
          <p:cNvCxnSpPr/>
          <p:nvPr/>
        </p:nvCxnSpPr>
        <p:spPr>
          <a:xfrm>
            <a:off x="491929" y="378341"/>
            <a:ext cx="0" cy="193853"/>
          </a:xfrm>
          <a:prstGeom prst="line">
            <a:avLst/>
          </a:prstGeom>
          <a:ln w="88900">
            <a:solidFill>
              <a:srgbClr val="86AB5D"/>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21181" y="294216"/>
            <a:ext cx="6540019" cy="353943"/>
          </a:xfrm>
          <a:prstGeom prst="rect">
            <a:avLst/>
          </a:prstGeom>
          <a:noFill/>
        </p:spPr>
        <p:txBody>
          <a:bodyPr wrap="square" rtlCol="0">
            <a:spAutoFit/>
          </a:bodyPr>
          <a:lstStyle/>
          <a:p>
            <a:r>
              <a:rPr lang="en-US" sz="1700" b="1" dirty="0">
                <a:solidFill>
                  <a:srgbClr val="552733"/>
                </a:solidFill>
                <a:latin typeface="Arial" charset="0"/>
                <a:ea typeface="Arial" charset="0"/>
                <a:cs typeface="Arial" charset="0"/>
              </a:rPr>
              <a:t>DELIVERY SYSTEM</a:t>
            </a:r>
          </a:p>
        </p:txBody>
      </p:sp>
      <p:cxnSp>
        <p:nvCxnSpPr>
          <p:cNvPr id="7" name="Straight Connector 6"/>
          <p:cNvCxnSpPr/>
          <p:nvPr/>
        </p:nvCxnSpPr>
        <p:spPr>
          <a:xfrm>
            <a:off x="-130629" y="783771"/>
            <a:ext cx="9470572" cy="0"/>
          </a:xfrm>
          <a:prstGeom prst="line">
            <a:avLst/>
          </a:prstGeom>
          <a:ln w="22225">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2138" y="6475863"/>
            <a:ext cx="4026090" cy="146577"/>
          </a:xfrm>
          <a:prstGeom prst="rect">
            <a:avLst/>
          </a:prstGeom>
        </p:spPr>
      </p:pic>
      <p:sp>
        <p:nvSpPr>
          <p:cNvPr id="36" name="Content Placeholder 2"/>
          <p:cNvSpPr txBox="1">
            <a:spLocks/>
          </p:cNvSpPr>
          <p:nvPr/>
        </p:nvSpPr>
        <p:spPr>
          <a:xfrm>
            <a:off x="864507" y="1178372"/>
            <a:ext cx="6997930" cy="503697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US" dirty="0"/>
              <a:t>Concurrent to the community and stakeholder interviews and focus groups, we are reviewing extensive data provided by Tarrant County and JPS.</a:t>
            </a:r>
          </a:p>
          <a:p>
            <a:pPr marL="342900" indent="-342900" algn="l">
              <a:buFont typeface="Arial" panose="020B0604020202020204" pitchFamily="34" charset="0"/>
              <a:buChar char="•"/>
            </a:pPr>
            <a:r>
              <a:rPr lang="en-US" dirty="0"/>
              <a:t>HMA subject matter experts will interpret the data and review our findings from the community forums, focus groups and stakeholder interviews.</a:t>
            </a:r>
          </a:p>
          <a:p>
            <a:pPr marL="342900" indent="-342900" algn="l">
              <a:buFont typeface="Arial" panose="020B0604020202020204" pitchFamily="34" charset="0"/>
              <a:buChar char="•"/>
            </a:pPr>
            <a:r>
              <a:rPr lang="en-US" dirty="0"/>
              <a:t>As we develop initial observations, HMA continuously consults with Tarrant County and JPS leadership to guide development of draft recommendations and interact with the facilities planning consultants.</a:t>
            </a:r>
          </a:p>
        </p:txBody>
      </p:sp>
    </p:spTree>
    <p:extLst>
      <p:ext uri="{BB962C8B-B14F-4D97-AF65-F5344CB8AC3E}">
        <p14:creationId xmlns:p14="http://schemas.microsoft.com/office/powerpoint/2010/main" val="1558505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lgn="r"/>
            <a:fld id="{485FFB67-4BD3-5947-8C68-D74B3426FE11}" type="slidenum">
              <a:rPr lang="en-US" smtClean="0">
                <a:solidFill>
                  <a:schemeClr val="bg2">
                    <a:lumMod val="75000"/>
                  </a:schemeClr>
                </a:solidFill>
              </a:rPr>
              <a:pPr algn="r"/>
              <a:t>23</a:t>
            </a:fld>
            <a:endParaRPr lang="en-US" dirty="0">
              <a:solidFill>
                <a:schemeClr val="bg2">
                  <a:lumMod val="75000"/>
                </a:schemeClr>
              </a:solidFill>
            </a:endParaRPr>
          </a:p>
        </p:txBody>
      </p:sp>
      <p:cxnSp>
        <p:nvCxnSpPr>
          <p:cNvPr id="5" name="Straight Connector 4"/>
          <p:cNvCxnSpPr/>
          <p:nvPr/>
        </p:nvCxnSpPr>
        <p:spPr>
          <a:xfrm>
            <a:off x="491929" y="378341"/>
            <a:ext cx="0" cy="193853"/>
          </a:xfrm>
          <a:prstGeom prst="line">
            <a:avLst/>
          </a:prstGeom>
          <a:ln w="88900">
            <a:solidFill>
              <a:srgbClr val="86AB5D"/>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21181" y="294216"/>
            <a:ext cx="6540019" cy="353943"/>
          </a:xfrm>
          <a:prstGeom prst="rect">
            <a:avLst/>
          </a:prstGeom>
          <a:noFill/>
        </p:spPr>
        <p:txBody>
          <a:bodyPr wrap="square" rtlCol="0">
            <a:spAutoFit/>
          </a:bodyPr>
          <a:lstStyle/>
          <a:p>
            <a:r>
              <a:rPr lang="en-US" sz="1700" b="1" dirty="0">
                <a:solidFill>
                  <a:srgbClr val="552733"/>
                </a:solidFill>
                <a:latin typeface="Arial" charset="0"/>
                <a:ea typeface="Arial" charset="0"/>
                <a:cs typeface="Arial" charset="0"/>
              </a:rPr>
              <a:t>BLUE RIBBON COMMITTEE</a:t>
            </a:r>
          </a:p>
        </p:txBody>
      </p:sp>
      <p:cxnSp>
        <p:nvCxnSpPr>
          <p:cNvPr id="7" name="Straight Connector 6"/>
          <p:cNvCxnSpPr/>
          <p:nvPr/>
        </p:nvCxnSpPr>
        <p:spPr>
          <a:xfrm>
            <a:off x="-130629" y="783771"/>
            <a:ext cx="9470572" cy="0"/>
          </a:xfrm>
          <a:prstGeom prst="line">
            <a:avLst/>
          </a:prstGeom>
          <a:ln w="22225">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2138" y="6475863"/>
            <a:ext cx="4026090" cy="146577"/>
          </a:xfrm>
          <a:prstGeom prst="rect">
            <a:avLst/>
          </a:prstGeom>
        </p:spPr>
      </p:pic>
      <p:sp>
        <p:nvSpPr>
          <p:cNvPr id="36" name="Content Placeholder 2"/>
          <p:cNvSpPr txBox="1">
            <a:spLocks/>
          </p:cNvSpPr>
          <p:nvPr/>
        </p:nvSpPr>
        <p:spPr>
          <a:xfrm>
            <a:off x="864507" y="1178372"/>
            <a:ext cx="6997930" cy="503697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US" dirty="0"/>
              <a:t>When the Blue Ribbon Committee is appointed, chartered and convened, HMA looks forward to briefing those members who have not already been interviewed by us so that the committee is well prepared for its work. </a:t>
            </a:r>
          </a:p>
        </p:txBody>
      </p:sp>
    </p:spTree>
    <p:extLst>
      <p:ext uri="{BB962C8B-B14F-4D97-AF65-F5344CB8AC3E}">
        <p14:creationId xmlns:p14="http://schemas.microsoft.com/office/powerpoint/2010/main" val="27472496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Straight Connector 14"/>
          <p:cNvCxnSpPr/>
          <p:nvPr/>
        </p:nvCxnSpPr>
        <p:spPr>
          <a:xfrm>
            <a:off x="-130629" y="947544"/>
            <a:ext cx="9470572" cy="0"/>
          </a:xfrm>
          <a:prstGeom prst="line">
            <a:avLst/>
          </a:prstGeom>
          <a:ln w="22225">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3"/>
          <a:stretch>
            <a:fillRect/>
          </a:stretch>
        </p:blipFill>
        <p:spPr>
          <a:xfrm>
            <a:off x="-5634" y="0"/>
            <a:ext cx="4135136" cy="6202704"/>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2138" y="6475863"/>
            <a:ext cx="4026090" cy="146577"/>
          </a:xfrm>
          <a:prstGeom prst="rect">
            <a:avLst/>
          </a:prstGeom>
        </p:spPr>
      </p:pic>
      <p:sp>
        <p:nvSpPr>
          <p:cNvPr id="16" name="Slide Number Placeholder 1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F76AA2C4-AE0E-5946-A9D4-6533D68737BD}" type="slidenum">
              <a:rPr kumimoji="0" lang="en-US" sz="1800" b="0" i="0" u="none" strike="noStrike" kern="0" cap="none" spc="0" normalizeH="0" baseline="0" noProof="0" smtClean="0">
                <a:ln>
                  <a:noFill/>
                </a:ln>
                <a:solidFill>
                  <a:schemeClr val="bg2">
                    <a:lumMod val="50000"/>
                  </a:schemeClr>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3</a:t>
            </a:fld>
            <a:endParaRPr kumimoji="0" lang="en-US" sz="1800" b="0" i="0" u="none" strike="noStrike" kern="0" cap="none" spc="0" normalizeH="0" baseline="0" noProof="0" dirty="0">
              <a:ln>
                <a:noFill/>
              </a:ln>
              <a:solidFill>
                <a:schemeClr val="bg2">
                  <a:lumMod val="50000"/>
                </a:schemeClr>
              </a:solidFill>
              <a:effectLst/>
              <a:uLnTx/>
              <a:uFillTx/>
            </a:endParaRPr>
          </a:p>
        </p:txBody>
      </p:sp>
      <p:sp>
        <p:nvSpPr>
          <p:cNvPr id="9" name="TextBox 8"/>
          <p:cNvSpPr txBox="1"/>
          <p:nvPr/>
        </p:nvSpPr>
        <p:spPr>
          <a:xfrm>
            <a:off x="4408228" y="1305300"/>
            <a:ext cx="4686893" cy="517064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1" u="none" strike="noStrike" kern="0" cap="none" spc="0" normalizeH="0" baseline="0" noProof="0" dirty="0" smtClean="0">
                <a:ln>
                  <a:noFill/>
                </a:ln>
                <a:solidFill>
                  <a:srgbClr val="86AB5D"/>
                </a:solidFill>
                <a:effectLst/>
                <a:uLnTx/>
                <a:uFillTx/>
                <a:latin typeface="Georgia" charset="0"/>
                <a:ea typeface="Georgia" charset="0"/>
                <a:cs typeface="Georgia" charset="0"/>
              </a:rPr>
              <a:t>Tarrant County, with the assistance of </a:t>
            </a:r>
            <a:r>
              <a:rPr kumimoji="0" lang="en-US" sz="2400" b="0" i="1" u="none" strike="noStrike" kern="0" cap="none" spc="0" normalizeH="0" baseline="0" noProof="0" dirty="0">
                <a:ln>
                  <a:noFill/>
                </a:ln>
                <a:solidFill>
                  <a:srgbClr val="86AB5D"/>
                </a:solidFill>
                <a:effectLst/>
                <a:uLnTx/>
                <a:uFillTx/>
                <a:latin typeface="Georgia" charset="0"/>
                <a:ea typeface="Georgia" charset="0"/>
                <a:cs typeface="Georgia" charset="0"/>
              </a:rPr>
              <a:t>JPS Health </a:t>
            </a:r>
            <a:r>
              <a:rPr kumimoji="0" lang="en-US" sz="2400" b="0" i="1" u="none" strike="noStrike" kern="0" cap="none" spc="0" normalizeH="0" baseline="0" noProof="0" dirty="0" smtClean="0">
                <a:ln>
                  <a:noFill/>
                </a:ln>
                <a:solidFill>
                  <a:srgbClr val="86AB5D"/>
                </a:solidFill>
                <a:effectLst/>
                <a:uLnTx/>
                <a:uFillTx/>
                <a:latin typeface="Georgia" charset="0"/>
                <a:ea typeface="Georgia" charset="0"/>
                <a:cs typeface="Georgia" charset="0"/>
              </a:rPr>
              <a:t>Network, </a:t>
            </a:r>
            <a:r>
              <a:rPr kumimoji="0" lang="en-US" sz="2400" b="0" i="1" u="none" strike="noStrike" kern="0" cap="none" spc="0" normalizeH="0" baseline="0" noProof="0" dirty="0">
                <a:ln>
                  <a:noFill/>
                </a:ln>
                <a:solidFill>
                  <a:srgbClr val="86AB5D"/>
                </a:solidFill>
                <a:effectLst/>
                <a:uLnTx/>
                <a:uFillTx/>
                <a:latin typeface="Georgia" charset="0"/>
                <a:ea typeface="Georgia" charset="0"/>
                <a:cs typeface="Georgia" charset="0"/>
              </a:rPr>
              <a:t>is looking into the future to anticipate changes in population demographics/growth, technology and how we provide healthcare services. With this information, the Tarrant County Court Commissioners will be able to make informed decisions to improve the health status of the County.</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86AB5D"/>
              </a:solidFill>
              <a:effectLst/>
              <a:uLnTx/>
              <a:uFillTx/>
            </a:endParaRPr>
          </a:p>
        </p:txBody>
      </p:sp>
      <p:grpSp>
        <p:nvGrpSpPr>
          <p:cNvPr id="2" name="Group 1"/>
          <p:cNvGrpSpPr/>
          <p:nvPr/>
        </p:nvGrpSpPr>
        <p:grpSpPr>
          <a:xfrm>
            <a:off x="4332409" y="294216"/>
            <a:ext cx="6569271" cy="353943"/>
            <a:chOff x="491929" y="294216"/>
            <a:chExt cx="6569271" cy="353943"/>
          </a:xfrm>
        </p:grpSpPr>
        <p:cxnSp>
          <p:nvCxnSpPr>
            <p:cNvPr id="8" name="Straight Connector 7"/>
            <p:cNvCxnSpPr/>
            <p:nvPr/>
          </p:nvCxnSpPr>
          <p:spPr>
            <a:xfrm>
              <a:off x="491929" y="378341"/>
              <a:ext cx="0" cy="193853"/>
            </a:xfrm>
            <a:prstGeom prst="line">
              <a:avLst/>
            </a:prstGeom>
            <a:ln w="88900">
              <a:solidFill>
                <a:srgbClr val="86AB5D"/>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521181" y="294216"/>
              <a:ext cx="6540019" cy="353943"/>
            </a:xfrm>
            <a:prstGeom prst="rect">
              <a:avLst/>
            </a:prstGeom>
            <a:noFill/>
          </p:spPr>
          <p:txBody>
            <a:bodyPr wrap="square" rtlCol="0">
              <a:spAutoFit/>
            </a:bodyPr>
            <a:lstStyle/>
            <a:p>
              <a:r>
                <a:rPr lang="en-US" sz="1700" b="1" dirty="0">
                  <a:solidFill>
                    <a:srgbClr val="552733"/>
                  </a:solidFill>
                  <a:latin typeface="Arial" charset="0"/>
                  <a:ea typeface="Arial" charset="0"/>
                  <a:cs typeface="Arial" charset="0"/>
                </a:rPr>
                <a:t>PROJECT OVERVIEW</a:t>
              </a:r>
            </a:p>
          </p:txBody>
        </p:sp>
      </p:grpSp>
    </p:spTree>
    <p:extLst>
      <p:ext uri="{BB962C8B-B14F-4D97-AF65-F5344CB8AC3E}">
        <p14:creationId xmlns:p14="http://schemas.microsoft.com/office/powerpoint/2010/main" val="2984245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lgn="r"/>
            <a:fld id="{485FFB67-4BD3-5947-8C68-D74B3426FE11}" type="slidenum">
              <a:rPr lang="en-US" smtClean="0">
                <a:solidFill>
                  <a:schemeClr val="bg2">
                    <a:lumMod val="75000"/>
                  </a:schemeClr>
                </a:solidFill>
              </a:rPr>
              <a:pPr algn="r"/>
              <a:t>4</a:t>
            </a:fld>
            <a:endParaRPr lang="en-US" dirty="0">
              <a:solidFill>
                <a:schemeClr val="bg2">
                  <a:lumMod val="75000"/>
                </a:schemeClr>
              </a:solidFill>
            </a:endParaRPr>
          </a:p>
        </p:txBody>
      </p:sp>
      <p:cxnSp>
        <p:nvCxnSpPr>
          <p:cNvPr id="5" name="Straight Connector 4"/>
          <p:cNvCxnSpPr/>
          <p:nvPr/>
        </p:nvCxnSpPr>
        <p:spPr>
          <a:xfrm>
            <a:off x="491929" y="378341"/>
            <a:ext cx="0" cy="193853"/>
          </a:xfrm>
          <a:prstGeom prst="line">
            <a:avLst/>
          </a:prstGeom>
          <a:ln w="88900">
            <a:solidFill>
              <a:srgbClr val="86AB5D"/>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21181" y="294216"/>
            <a:ext cx="6540019" cy="353943"/>
          </a:xfrm>
          <a:prstGeom prst="rect">
            <a:avLst/>
          </a:prstGeom>
          <a:noFill/>
        </p:spPr>
        <p:txBody>
          <a:bodyPr wrap="square" rtlCol="0">
            <a:spAutoFit/>
          </a:bodyPr>
          <a:lstStyle/>
          <a:p>
            <a:r>
              <a:rPr lang="en-US" sz="1700" b="1" dirty="0">
                <a:solidFill>
                  <a:srgbClr val="552733"/>
                </a:solidFill>
                <a:latin typeface="Arial" charset="0"/>
                <a:ea typeface="Arial" charset="0"/>
                <a:cs typeface="Arial" charset="0"/>
              </a:rPr>
              <a:t>PROJECT UPDATE AND BRIEFING</a:t>
            </a:r>
          </a:p>
        </p:txBody>
      </p:sp>
      <p:cxnSp>
        <p:nvCxnSpPr>
          <p:cNvPr id="7" name="Straight Connector 6"/>
          <p:cNvCxnSpPr/>
          <p:nvPr/>
        </p:nvCxnSpPr>
        <p:spPr>
          <a:xfrm>
            <a:off x="-130629" y="783771"/>
            <a:ext cx="9470572" cy="0"/>
          </a:xfrm>
          <a:prstGeom prst="line">
            <a:avLst/>
          </a:prstGeom>
          <a:ln w="22225">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2138" y="6475863"/>
            <a:ext cx="4026090" cy="146577"/>
          </a:xfrm>
          <a:prstGeom prst="rect">
            <a:avLst/>
          </a:prstGeom>
        </p:spPr>
      </p:pic>
      <p:sp>
        <p:nvSpPr>
          <p:cNvPr id="36" name="Content Placeholder 2"/>
          <p:cNvSpPr txBox="1">
            <a:spLocks/>
          </p:cNvSpPr>
          <p:nvPr/>
        </p:nvSpPr>
        <p:spPr>
          <a:xfrm>
            <a:off x="864507" y="1178372"/>
            <a:ext cx="6997930" cy="503697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US" dirty="0"/>
              <a:t>HMA is fully engaged on the project and is receiving excellent support from the Tarrant County and JPS Health Network leadership and staff.</a:t>
            </a:r>
          </a:p>
          <a:p>
            <a:pPr marL="342900" indent="-342900" algn="l">
              <a:buFont typeface="Arial" panose="020B0604020202020204" pitchFamily="34" charset="0"/>
              <a:buChar char="•"/>
            </a:pPr>
            <a:r>
              <a:rPr lang="en-US" dirty="0"/>
              <a:t>Monthly in-person update presentation to the Court on the 4th Tuesday.</a:t>
            </a:r>
          </a:p>
          <a:p>
            <a:pPr marL="342900" indent="-342900" algn="l">
              <a:buFont typeface="Arial" panose="020B0604020202020204" pitchFamily="34" charset="0"/>
              <a:buChar char="•"/>
            </a:pPr>
            <a:r>
              <a:rPr lang="en-US" dirty="0"/>
              <a:t>JPS Board of Managers Planning Committee   November 3, 2016.</a:t>
            </a:r>
          </a:p>
          <a:p>
            <a:pPr marL="342900" indent="-342900" algn="l">
              <a:buFont typeface="Arial" panose="020B0604020202020204" pitchFamily="34" charset="0"/>
              <a:buChar char="•"/>
            </a:pPr>
            <a:r>
              <a:rPr lang="en-US" dirty="0"/>
              <a:t>Weekly conference call with County and JPS liaisons.</a:t>
            </a:r>
          </a:p>
          <a:p>
            <a:pPr marL="342900" indent="-342900" algn="l">
              <a:buFont typeface="Arial" panose="020B0604020202020204" pitchFamily="34" charset="0"/>
              <a:buChar char="•"/>
            </a:pPr>
            <a:r>
              <a:rPr lang="en-US" dirty="0"/>
              <a:t>Bi-weekly Dashboard and Written Report.</a:t>
            </a:r>
          </a:p>
          <a:p>
            <a:pPr marL="342900" indent="-342900" algn="l">
              <a:buFont typeface="Arial" panose="020B0604020202020204" pitchFamily="34" charset="0"/>
              <a:buChar char="•"/>
            </a:pPr>
            <a:r>
              <a:rPr lang="en-US" dirty="0"/>
              <a:t>Project is on time and no completion risks identified.</a:t>
            </a:r>
          </a:p>
        </p:txBody>
      </p:sp>
    </p:spTree>
    <p:extLst>
      <p:ext uri="{BB962C8B-B14F-4D97-AF65-F5344CB8AC3E}">
        <p14:creationId xmlns:p14="http://schemas.microsoft.com/office/powerpoint/2010/main" val="20744401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289790" y="1317528"/>
            <a:ext cx="5998353" cy="2382017"/>
          </a:xfrm>
          <a:prstGeom prst="rect">
            <a:avLst/>
          </a:prstGeom>
          <a:ln>
            <a:solidFill>
              <a:schemeClr val="tx1"/>
            </a:solidFill>
          </a:ln>
        </p:spPr>
      </p:pic>
      <p:sp>
        <p:nvSpPr>
          <p:cNvPr id="5" name="Title 4"/>
          <p:cNvSpPr>
            <a:spLocks noGrp="1"/>
          </p:cNvSpPr>
          <p:nvPr>
            <p:ph type="title"/>
          </p:nvPr>
        </p:nvSpPr>
        <p:spPr>
          <a:xfrm>
            <a:off x="628650" y="308064"/>
            <a:ext cx="7886700" cy="531500"/>
          </a:xfrm>
        </p:spPr>
        <p:txBody>
          <a:bodyPr>
            <a:normAutofit fontScale="90000"/>
          </a:bodyPr>
          <a:lstStyle/>
          <a:p>
            <a:pPr algn="ctr"/>
            <a:r>
              <a:rPr lang="en-US" sz="1800" b="1" dirty="0"/>
              <a:t>Tarrant County Long Range Planning &amp; Analysis</a:t>
            </a:r>
            <a:br>
              <a:rPr lang="en-US" sz="1800" b="1" dirty="0"/>
            </a:br>
            <a:r>
              <a:rPr lang="en-US" sz="1650" b="1" dirty="0"/>
              <a:t>Project Progress Dashboard - October 21, 2016</a:t>
            </a:r>
          </a:p>
        </p:txBody>
      </p:sp>
      <p:sp>
        <p:nvSpPr>
          <p:cNvPr id="3" name="TextBox 2"/>
          <p:cNvSpPr txBox="1"/>
          <p:nvPr/>
        </p:nvSpPr>
        <p:spPr>
          <a:xfrm>
            <a:off x="6818811" y="374469"/>
            <a:ext cx="2014458" cy="276999"/>
          </a:xfrm>
          <a:prstGeom prst="rect">
            <a:avLst/>
          </a:prstGeom>
          <a:noFill/>
          <a:ln>
            <a:solidFill>
              <a:schemeClr val="tx1"/>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ysClr val="windowText" lastClr="000000"/>
                </a:solidFill>
                <a:effectLst/>
                <a:uLnTx/>
                <a:uFillTx/>
              </a:rPr>
              <a:t>Project Status</a:t>
            </a:r>
          </a:p>
        </p:txBody>
      </p:sp>
      <p:sp>
        <p:nvSpPr>
          <p:cNvPr id="4" name="Flowchart: Connector 3"/>
          <p:cNvSpPr/>
          <p:nvPr/>
        </p:nvSpPr>
        <p:spPr>
          <a:xfrm>
            <a:off x="8430469" y="405883"/>
            <a:ext cx="243840" cy="226422"/>
          </a:xfrm>
          <a:prstGeom prst="flowChartConnec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pic>
        <p:nvPicPr>
          <p:cNvPr id="11" name="Picture 10"/>
          <p:cNvPicPr>
            <a:picLocks noChangeAspect="1"/>
          </p:cNvPicPr>
          <p:nvPr/>
        </p:nvPicPr>
        <p:blipFill>
          <a:blip r:embed="rId3"/>
          <a:stretch>
            <a:fillRect/>
          </a:stretch>
        </p:blipFill>
        <p:spPr>
          <a:xfrm>
            <a:off x="6430188" y="2934648"/>
            <a:ext cx="2403081" cy="1444405"/>
          </a:xfrm>
          <a:prstGeom prst="rect">
            <a:avLst/>
          </a:prstGeom>
          <a:ln>
            <a:solidFill>
              <a:schemeClr val="tx1"/>
            </a:solidFill>
          </a:ln>
        </p:spPr>
      </p:pic>
      <p:sp>
        <p:nvSpPr>
          <p:cNvPr id="18" name="TextBox 3"/>
          <p:cNvSpPr txBox="1"/>
          <p:nvPr/>
        </p:nvSpPr>
        <p:spPr>
          <a:xfrm>
            <a:off x="1731044" y="1920800"/>
            <a:ext cx="3587167" cy="85725"/>
          </a:xfrm>
          <a:prstGeom prst="rect">
            <a:avLst/>
          </a:prstGeom>
          <a:solidFill>
            <a:schemeClr val="accent1">
              <a:lumMod val="40000"/>
              <a:lumOff val="60000"/>
            </a:schemeClr>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a:ln>
                <a:noFill/>
              </a:ln>
              <a:solidFill>
                <a:schemeClr val="dk1"/>
              </a:solidFill>
              <a:effectLst/>
              <a:uLnTx/>
              <a:uFillTx/>
              <a:latin typeface="+mn-lt"/>
              <a:ea typeface="+mn-ea"/>
              <a:cs typeface="+mn-cs"/>
            </a:endParaRPr>
          </a:p>
        </p:txBody>
      </p:sp>
      <p:sp>
        <p:nvSpPr>
          <p:cNvPr id="19" name="TextBox 10"/>
          <p:cNvSpPr txBox="1"/>
          <p:nvPr/>
        </p:nvSpPr>
        <p:spPr>
          <a:xfrm>
            <a:off x="1731045" y="1920800"/>
            <a:ext cx="668206" cy="85725"/>
          </a:xfrm>
          <a:prstGeom prst="rect">
            <a:avLst/>
          </a:prstGeom>
          <a:solidFill>
            <a:srgbClr val="0070C0"/>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a:ln>
                <a:noFill/>
              </a:ln>
              <a:solidFill>
                <a:schemeClr val="dk1"/>
              </a:solidFill>
              <a:effectLst/>
              <a:uLnTx/>
              <a:uFillTx/>
              <a:latin typeface="+mn-lt"/>
              <a:ea typeface="+mn-ea"/>
              <a:cs typeface="+mn-cs"/>
            </a:endParaRPr>
          </a:p>
        </p:txBody>
      </p:sp>
      <p:sp>
        <p:nvSpPr>
          <p:cNvPr id="20" name="TextBox 3"/>
          <p:cNvSpPr txBox="1"/>
          <p:nvPr/>
        </p:nvSpPr>
        <p:spPr>
          <a:xfrm>
            <a:off x="1489161" y="2778859"/>
            <a:ext cx="3829050" cy="85725"/>
          </a:xfrm>
          <a:prstGeom prst="rect">
            <a:avLst/>
          </a:prstGeom>
          <a:solidFill>
            <a:schemeClr val="accent1">
              <a:lumMod val="40000"/>
              <a:lumOff val="60000"/>
            </a:schemeClr>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a:ln>
                <a:noFill/>
              </a:ln>
              <a:solidFill>
                <a:schemeClr val="dk1"/>
              </a:solidFill>
              <a:effectLst/>
              <a:uLnTx/>
              <a:uFillTx/>
              <a:latin typeface="+mn-lt"/>
              <a:ea typeface="+mn-ea"/>
              <a:cs typeface="+mn-cs"/>
            </a:endParaRPr>
          </a:p>
        </p:txBody>
      </p:sp>
      <p:sp>
        <p:nvSpPr>
          <p:cNvPr id="23" name="TextBox 3"/>
          <p:cNvSpPr txBox="1"/>
          <p:nvPr/>
        </p:nvSpPr>
        <p:spPr>
          <a:xfrm>
            <a:off x="1489161" y="3184623"/>
            <a:ext cx="3706682" cy="85725"/>
          </a:xfrm>
          <a:prstGeom prst="rect">
            <a:avLst/>
          </a:prstGeom>
          <a:solidFill>
            <a:schemeClr val="accent1">
              <a:lumMod val="40000"/>
              <a:lumOff val="60000"/>
            </a:schemeClr>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a:ln>
                <a:noFill/>
              </a:ln>
              <a:solidFill>
                <a:schemeClr val="dk1"/>
              </a:solidFill>
              <a:effectLst/>
              <a:uLnTx/>
              <a:uFillTx/>
              <a:latin typeface="+mn-lt"/>
              <a:ea typeface="+mn-ea"/>
              <a:cs typeface="+mn-cs"/>
            </a:endParaRPr>
          </a:p>
        </p:txBody>
      </p:sp>
      <p:sp>
        <p:nvSpPr>
          <p:cNvPr id="24" name="TextBox 10"/>
          <p:cNvSpPr txBox="1"/>
          <p:nvPr/>
        </p:nvSpPr>
        <p:spPr>
          <a:xfrm>
            <a:off x="1482285" y="2778858"/>
            <a:ext cx="916966" cy="82449"/>
          </a:xfrm>
          <a:prstGeom prst="rect">
            <a:avLst/>
          </a:prstGeom>
          <a:solidFill>
            <a:srgbClr val="0070C0"/>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a:ln>
                <a:noFill/>
              </a:ln>
              <a:solidFill>
                <a:schemeClr val="dk1"/>
              </a:solidFill>
              <a:effectLst/>
              <a:uLnTx/>
              <a:uFillTx/>
              <a:latin typeface="+mn-lt"/>
              <a:ea typeface="+mn-ea"/>
              <a:cs typeface="+mn-cs"/>
            </a:endParaRPr>
          </a:p>
        </p:txBody>
      </p:sp>
      <p:sp>
        <p:nvSpPr>
          <p:cNvPr id="26" name="TextBox 10"/>
          <p:cNvSpPr txBox="1"/>
          <p:nvPr/>
        </p:nvSpPr>
        <p:spPr>
          <a:xfrm>
            <a:off x="1489161" y="3191207"/>
            <a:ext cx="910090" cy="79141"/>
          </a:xfrm>
          <a:prstGeom prst="rect">
            <a:avLst/>
          </a:prstGeom>
          <a:solidFill>
            <a:srgbClr val="0070C0"/>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a:ln>
                <a:noFill/>
              </a:ln>
              <a:solidFill>
                <a:schemeClr val="dk1"/>
              </a:solidFill>
              <a:effectLst/>
              <a:uLnTx/>
              <a:uFillTx/>
              <a:latin typeface="+mn-lt"/>
              <a:ea typeface="+mn-ea"/>
              <a:cs typeface="+mn-cs"/>
            </a:endParaRPr>
          </a:p>
        </p:txBody>
      </p:sp>
      <p:sp>
        <p:nvSpPr>
          <p:cNvPr id="29" name="TextBox 3"/>
          <p:cNvSpPr txBox="1"/>
          <p:nvPr/>
        </p:nvSpPr>
        <p:spPr>
          <a:xfrm>
            <a:off x="1489161" y="2991652"/>
            <a:ext cx="4247448" cy="85725"/>
          </a:xfrm>
          <a:prstGeom prst="rect">
            <a:avLst/>
          </a:prstGeom>
          <a:solidFill>
            <a:schemeClr val="accent1">
              <a:lumMod val="40000"/>
              <a:lumOff val="60000"/>
            </a:schemeClr>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a:ln>
                <a:noFill/>
              </a:ln>
              <a:solidFill>
                <a:schemeClr val="dk1"/>
              </a:solidFill>
              <a:effectLst/>
              <a:uLnTx/>
              <a:uFillTx/>
              <a:latin typeface="+mn-lt"/>
              <a:ea typeface="+mn-ea"/>
              <a:cs typeface="+mn-cs"/>
            </a:endParaRPr>
          </a:p>
        </p:txBody>
      </p:sp>
      <p:sp>
        <p:nvSpPr>
          <p:cNvPr id="30" name="TextBox 10"/>
          <p:cNvSpPr txBox="1"/>
          <p:nvPr/>
        </p:nvSpPr>
        <p:spPr>
          <a:xfrm>
            <a:off x="1489161" y="2992440"/>
            <a:ext cx="910090" cy="91521"/>
          </a:xfrm>
          <a:prstGeom prst="rect">
            <a:avLst/>
          </a:prstGeom>
          <a:solidFill>
            <a:srgbClr val="0070C0"/>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a:ln>
                <a:noFill/>
              </a:ln>
              <a:solidFill>
                <a:schemeClr val="dk1"/>
              </a:solidFill>
              <a:effectLst/>
              <a:uLnTx/>
              <a:uFillTx/>
              <a:latin typeface="+mn-lt"/>
              <a:ea typeface="+mn-ea"/>
              <a:cs typeface="+mn-cs"/>
            </a:endParaRPr>
          </a:p>
        </p:txBody>
      </p:sp>
      <p:pic>
        <p:nvPicPr>
          <p:cNvPr id="8" name="Picture 7"/>
          <p:cNvPicPr>
            <a:picLocks noChangeAspect="1"/>
          </p:cNvPicPr>
          <p:nvPr/>
        </p:nvPicPr>
        <p:blipFill>
          <a:blip r:embed="rId4"/>
          <a:stretch>
            <a:fillRect/>
          </a:stretch>
        </p:blipFill>
        <p:spPr>
          <a:xfrm>
            <a:off x="6446551" y="1312579"/>
            <a:ext cx="2386718" cy="1466280"/>
          </a:xfrm>
          <a:prstGeom prst="rect">
            <a:avLst/>
          </a:prstGeom>
          <a:ln>
            <a:solidFill>
              <a:schemeClr val="tx1"/>
            </a:solidFill>
          </a:ln>
        </p:spPr>
      </p:pic>
      <p:graphicFrame>
        <p:nvGraphicFramePr>
          <p:cNvPr id="9" name="Table 8"/>
          <p:cNvGraphicFramePr>
            <a:graphicFrameLocks noGrp="1"/>
          </p:cNvGraphicFramePr>
          <p:nvPr>
            <p:extLst>
              <p:ext uri="{D42A27DB-BD31-4B8C-83A1-F6EECF244321}">
                <p14:modId xmlns:p14="http://schemas.microsoft.com/office/powerpoint/2010/main" val="84283921"/>
              </p:ext>
            </p:extLst>
          </p:nvPr>
        </p:nvGraphicFramePr>
        <p:xfrm>
          <a:off x="289788" y="3800207"/>
          <a:ext cx="5998354" cy="2900366"/>
        </p:xfrm>
        <a:graphic>
          <a:graphicData uri="http://schemas.openxmlformats.org/drawingml/2006/table">
            <a:tbl>
              <a:tblPr/>
              <a:tblGrid>
                <a:gridCol w="1996958">
                  <a:extLst>
                    <a:ext uri="{9D8B030D-6E8A-4147-A177-3AD203B41FA5}">
                      <a16:colId xmlns:a16="http://schemas.microsoft.com/office/drawing/2014/main" xmlns="" val="628834779"/>
                    </a:ext>
                  </a:extLst>
                </a:gridCol>
                <a:gridCol w="1002219">
                  <a:extLst>
                    <a:ext uri="{9D8B030D-6E8A-4147-A177-3AD203B41FA5}">
                      <a16:colId xmlns:a16="http://schemas.microsoft.com/office/drawing/2014/main" xmlns="" val="1214654780"/>
                    </a:ext>
                  </a:extLst>
                </a:gridCol>
                <a:gridCol w="1002219">
                  <a:extLst>
                    <a:ext uri="{9D8B030D-6E8A-4147-A177-3AD203B41FA5}">
                      <a16:colId xmlns:a16="http://schemas.microsoft.com/office/drawing/2014/main" xmlns="" val="3880036567"/>
                    </a:ext>
                  </a:extLst>
                </a:gridCol>
                <a:gridCol w="1996958">
                  <a:extLst>
                    <a:ext uri="{9D8B030D-6E8A-4147-A177-3AD203B41FA5}">
                      <a16:colId xmlns:a16="http://schemas.microsoft.com/office/drawing/2014/main" xmlns="" val="671214722"/>
                    </a:ext>
                  </a:extLst>
                </a:gridCol>
              </a:tblGrid>
              <a:tr h="215221">
                <a:tc>
                  <a:txBody>
                    <a:bodyPr/>
                    <a:lstStyle/>
                    <a:p>
                      <a:pPr algn="l" fontAlgn="b"/>
                      <a:r>
                        <a:rPr lang="en-US" sz="1000" b="1" i="0" u="none" strike="noStrike">
                          <a:solidFill>
                            <a:srgbClr val="000000"/>
                          </a:solidFill>
                          <a:effectLst/>
                          <a:latin typeface="Calibri" panose="020F0502020204030204" pitchFamily="34" charset="0"/>
                        </a:rPr>
                        <a:t>Accomplished This Month:</a:t>
                      </a:r>
                    </a:p>
                  </a:txBody>
                  <a:tcPr marL="9525" marR="9525" marT="952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l" fontAlgn="b"/>
                      <a:r>
                        <a:rPr lang="en-US" sz="1000" b="1"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l" fontAlgn="b"/>
                      <a:r>
                        <a:rPr lang="en-US" sz="1000" b="1"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fontAlgn="b"/>
                      <a:r>
                        <a:rPr lang="en-US" sz="1000" b="1" i="0" u="none" strike="noStrike">
                          <a:solidFill>
                            <a:srgbClr val="000000"/>
                          </a:solidFill>
                          <a:effectLst/>
                          <a:latin typeface="Calibri" panose="020F0502020204030204" pitchFamily="34" charset="0"/>
                        </a:rPr>
                        <a:t>Oct-16</a:t>
                      </a:r>
                    </a:p>
                  </a:txBody>
                  <a:tcPr marL="9525" marR="9525" marT="952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xmlns="" val="2128791413"/>
                  </a:ext>
                </a:extLst>
              </a:tr>
              <a:tr h="204973">
                <a:tc gridSpan="4">
                  <a:txBody>
                    <a:bodyPr/>
                    <a:lstStyle/>
                    <a:p>
                      <a:pPr algn="l" fontAlgn="t"/>
                      <a:r>
                        <a:rPr lang="en-US" sz="1000" b="0" i="0" u="none" strike="noStrike">
                          <a:solidFill>
                            <a:srgbClr val="000000"/>
                          </a:solidFill>
                          <a:effectLst/>
                          <a:latin typeface="Calibri" panose="020F0502020204030204" pitchFamily="34" charset="0"/>
                        </a:rPr>
                        <a:t>Developed draft plan for community forums and focus groups</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641771620"/>
                  </a:ext>
                </a:extLst>
              </a:tr>
              <a:tr h="204973">
                <a:tc gridSpan="4">
                  <a:txBody>
                    <a:bodyPr/>
                    <a:lstStyle/>
                    <a:p>
                      <a:pPr algn="l" fontAlgn="t"/>
                      <a:r>
                        <a:rPr lang="en-US" sz="1000" b="0" i="0" u="none" strike="noStrike">
                          <a:solidFill>
                            <a:srgbClr val="000000"/>
                          </a:solidFill>
                          <a:effectLst/>
                          <a:latin typeface="Calibri" panose="020F0502020204030204" pitchFamily="34" charset="0"/>
                        </a:rPr>
                        <a:t>RFP #2 specification reviewed/revised by HMA</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48124862"/>
                  </a:ext>
                </a:extLst>
              </a:tr>
              <a:tr h="204973">
                <a:tc gridSpan="4">
                  <a:txBody>
                    <a:bodyPr/>
                    <a:lstStyle/>
                    <a:p>
                      <a:pPr algn="l" fontAlgn="t"/>
                      <a:r>
                        <a:rPr lang="en-US" sz="1000" b="0" i="0" u="none" strike="noStrike" dirty="0">
                          <a:solidFill>
                            <a:srgbClr val="000000"/>
                          </a:solidFill>
                          <a:effectLst/>
                          <a:latin typeface="Calibri" panose="020F0502020204030204" pitchFamily="34" charset="0"/>
                        </a:rPr>
                        <a:t>Community forums &amp; Stakeholder design approved</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339259082"/>
                  </a:ext>
                </a:extLst>
              </a:tr>
              <a:tr h="204973">
                <a:tc gridSpan="4">
                  <a:txBody>
                    <a:bodyPr/>
                    <a:lstStyle/>
                    <a:p>
                      <a:pPr algn="l" fontAlgn="t"/>
                      <a:r>
                        <a:rPr lang="en-US" sz="1000" b="0" i="0" u="none" strike="noStrike" dirty="0">
                          <a:solidFill>
                            <a:srgbClr val="000000"/>
                          </a:solidFill>
                          <a:effectLst/>
                          <a:latin typeface="Calibri" panose="020F0502020204030204" pitchFamily="34" charset="0"/>
                        </a:rPr>
                        <a:t>TCCC 10/25/16 briefing: Presenters, topics, duration approved</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2948297833"/>
                  </a:ext>
                </a:extLst>
              </a:tr>
              <a:tr h="204973">
                <a:tc gridSpan="4">
                  <a:txBody>
                    <a:bodyPr/>
                    <a:lstStyle/>
                    <a:p>
                      <a:pPr algn="l" fontAlgn="t"/>
                      <a:r>
                        <a:rPr lang="en-US" sz="1000" b="0" i="0" u="none" strike="noStrike">
                          <a:solidFill>
                            <a:srgbClr val="000000"/>
                          </a:solidFill>
                          <a:effectLst/>
                          <a:latin typeface="Calibri" panose="020F0502020204030204" pitchFamily="34" charset="0"/>
                        </a:rPr>
                        <a:t>Reviewed &amp; analyzed data for NICU and Women’s clinics</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943193824"/>
                  </a:ext>
                </a:extLst>
              </a:tr>
              <a:tr h="204973">
                <a:tc gridSpan="4">
                  <a:txBody>
                    <a:bodyPr/>
                    <a:lstStyle/>
                    <a:p>
                      <a:pPr algn="l" fontAlgn="t"/>
                      <a:r>
                        <a:rPr lang="en-US" sz="1000" b="0" i="0" u="none" strike="noStrike">
                          <a:solidFill>
                            <a:srgbClr val="000000"/>
                          </a:solidFill>
                          <a:effectLst/>
                          <a:latin typeface="Calibri" panose="020F0502020204030204" pitchFamily="34" charset="0"/>
                        </a:rPr>
                        <a:t>Analyzed AHA data comparing JPS to other TX district hospitals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3861544785"/>
                  </a:ext>
                </a:extLst>
              </a:tr>
              <a:tr h="215221">
                <a:tc gridSpan="4">
                  <a:txBody>
                    <a:bodyPr/>
                    <a:lstStyle/>
                    <a:p>
                      <a:pPr algn="l" fontAlgn="t"/>
                      <a:r>
                        <a:rPr lang="nb-NO" sz="1000" b="0" i="0" u="none" strike="noStrike">
                          <a:solidFill>
                            <a:srgbClr val="000000"/>
                          </a:solidFill>
                          <a:effectLst/>
                          <a:latin typeface="Calibri" panose="020F0502020204030204" pitchFamily="34" charset="0"/>
                        </a:rPr>
                        <a:t>Stakeholder list finalized, letters sent</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983885666"/>
                  </a:ext>
                </a:extLst>
              </a:tr>
              <a:tr h="204973">
                <a:tc>
                  <a:txBody>
                    <a:bodyPr/>
                    <a:lstStyle/>
                    <a:p>
                      <a:pPr algn="l" fontAlgn="b"/>
                      <a:r>
                        <a:rPr lang="en-US" sz="1000" b="1" i="0" u="none" strike="noStrike">
                          <a:solidFill>
                            <a:srgbClr val="000000"/>
                          </a:solidFill>
                          <a:effectLst/>
                          <a:latin typeface="Calibri" panose="020F0502020204030204" pitchFamily="34" charset="0"/>
                        </a:rPr>
                        <a:t>Upcoming Tasks in:</a:t>
                      </a:r>
                    </a:p>
                  </a:txBody>
                  <a:tcPr marL="9525" marR="9525" marT="952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US" sz="1000" b="1"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US" sz="1000" b="1"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b"/>
                      <a:r>
                        <a:rPr lang="en-US" sz="1000" b="1" i="0" u="none" strike="noStrike">
                          <a:solidFill>
                            <a:srgbClr val="000000"/>
                          </a:solidFill>
                          <a:effectLst/>
                          <a:latin typeface="Calibri" panose="020F0502020204030204" pitchFamily="34" charset="0"/>
                        </a:rPr>
                        <a:t>Nov-16</a:t>
                      </a:r>
                    </a:p>
                  </a:txBody>
                  <a:tcPr marL="9525" marR="9525" marT="952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xmlns="" val="3845650143"/>
                  </a:ext>
                </a:extLst>
              </a:tr>
              <a:tr h="204973">
                <a:tc gridSpan="4">
                  <a:txBody>
                    <a:bodyPr/>
                    <a:lstStyle/>
                    <a:p>
                      <a:pPr algn="l" fontAlgn="t"/>
                      <a:r>
                        <a:rPr lang="en-US" sz="1000" b="0" i="0" u="none" strike="noStrike">
                          <a:solidFill>
                            <a:srgbClr val="000000"/>
                          </a:solidFill>
                          <a:effectLst/>
                          <a:latin typeface="Calibri" panose="020F0502020204030204" pitchFamily="34" charset="0"/>
                        </a:rPr>
                        <a:t>Conduct stakeholder interviews &amp; focus group meetings</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272420152"/>
                  </a:ext>
                </a:extLst>
              </a:tr>
              <a:tr h="204973">
                <a:tc gridSpan="4">
                  <a:txBody>
                    <a:bodyPr/>
                    <a:lstStyle/>
                    <a:p>
                      <a:pPr algn="l" fontAlgn="t"/>
                      <a:r>
                        <a:rPr lang="en-US" sz="1000" b="0" i="0" u="none" strike="noStrike" dirty="0">
                          <a:solidFill>
                            <a:srgbClr val="000000"/>
                          </a:solidFill>
                          <a:effectLst/>
                          <a:latin typeface="Calibri" panose="020F0502020204030204" pitchFamily="34" charset="0"/>
                        </a:rPr>
                        <a:t>Perform analysis of charity care needs</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3395413615"/>
                  </a:ext>
                </a:extLst>
              </a:tr>
              <a:tr h="204973">
                <a:tc gridSpan="4">
                  <a:txBody>
                    <a:bodyPr/>
                    <a:lstStyle/>
                    <a:p>
                      <a:pPr algn="l" fontAlgn="t"/>
                      <a:r>
                        <a:rPr lang="en-US" sz="1000" b="0" i="0" u="none" strike="noStrike" dirty="0">
                          <a:solidFill>
                            <a:srgbClr val="000000"/>
                          </a:solidFill>
                          <a:effectLst/>
                          <a:latin typeface="Calibri" panose="020F0502020204030204" pitchFamily="34" charset="0"/>
                        </a:rPr>
                        <a:t>Continue financial data analysis</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2702444722"/>
                  </a:ext>
                </a:extLst>
              </a:tr>
              <a:tr h="204973">
                <a:tc gridSpan="4">
                  <a:txBody>
                    <a:bodyPr/>
                    <a:lstStyle/>
                    <a:p>
                      <a:pPr algn="l" fontAlgn="t"/>
                      <a:r>
                        <a:rPr lang="en-US" sz="1000" b="0" i="0" u="none" strike="noStrike">
                          <a:solidFill>
                            <a:srgbClr val="000000"/>
                          </a:solidFill>
                          <a:effectLst/>
                          <a:latin typeface="Calibri" panose="020F0502020204030204" pitchFamily="34" charset="0"/>
                        </a:rPr>
                        <a:t>Begin DSRIP review</a:t>
                      </a:r>
                      <a:endParaRPr lang="en-US" sz="1000" b="0" i="0" u="none" strike="noStrike" dirty="0">
                        <a:solidFill>
                          <a:srgbClr val="000000"/>
                        </a:solidFill>
                        <a:effectLst/>
                        <a:latin typeface="Calibri" panose="020F0502020204030204" pitchFamily="34" charset="0"/>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2938148105"/>
                  </a:ext>
                </a:extLst>
              </a:tr>
              <a:tr h="215221">
                <a:tc gridSpan="4">
                  <a:txBody>
                    <a:bodyPr/>
                    <a:lstStyle/>
                    <a:p>
                      <a:pPr algn="l" fontAlgn="t"/>
                      <a:r>
                        <a:rPr lang="en-US" sz="1000" b="0" i="0" u="none" strike="noStrike" dirty="0">
                          <a:solidFill>
                            <a:srgbClr val="000000"/>
                          </a:solidFill>
                          <a:effectLst/>
                          <a:latin typeface="Calibri" panose="020F0502020204030204" pitchFamily="34" charset="0"/>
                        </a:rPr>
                        <a:t>Continue delivery system analysis</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465786589"/>
                  </a:ext>
                </a:extLst>
              </a:tr>
            </a:tbl>
          </a:graphicData>
        </a:graphic>
      </p:graphicFrame>
      <p:graphicFrame>
        <p:nvGraphicFramePr>
          <p:cNvPr id="10" name="Table 9"/>
          <p:cNvGraphicFramePr>
            <a:graphicFrameLocks noGrp="1"/>
          </p:cNvGraphicFramePr>
          <p:nvPr>
            <p:extLst/>
          </p:nvPr>
        </p:nvGraphicFramePr>
        <p:xfrm>
          <a:off x="6446551" y="4509526"/>
          <a:ext cx="2386718" cy="1964611"/>
        </p:xfrm>
        <a:graphic>
          <a:graphicData uri="http://schemas.openxmlformats.org/drawingml/2006/table">
            <a:tbl>
              <a:tblPr/>
              <a:tblGrid>
                <a:gridCol w="840916">
                  <a:extLst>
                    <a:ext uri="{9D8B030D-6E8A-4147-A177-3AD203B41FA5}">
                      <a16:colId xmlns:a16="http://schemas.microsoft.com/office/drawing/2014/main" xmlns="" val="1663756363"/>
                    </a:ext>
                  </a:extLst>
                </a:gridCol>
                <a:gridCol w="791451">
                  <a:extLst>
                    <a:ext uri="{9D8B030D-6E8A-4147-A177-3AD203B41FA5}">
                      <a16:colId xmlns:a16="http://schemas.microsoft.com/office/drawing/2014/main" xmlns="" val="1723532772"/>
                    </a:ext>
                  </a:extLst>
                </a:gridCol>
                <a:gridCol w="754351">
                  <a:extLst>
                    <a:ext uri="{9D8B030D-6E8A-4147-A177-3AD203B41FA5}">
                      <a16:colId xmlns:a16="http://schemas.microsoft.com/office/drawing/2014/main" xmlns="" val="2103059675"/>
                    </a:ext>
                  </a:extLst>
                </a:gridCol>
              </a:tblGrid>
              <a:tr h="250269">
                <a:tc>
                  <a:txBody>
                    <a:bodyPr/>
                    <a:lstStyle/>
                    <a:p>
                      <a:pPr algn="l" fontAlgn="b"/>
                      <a:r>
                        <a:rPr lang="en-US" sz="1100" b="1" i="0" u="none" strike="noStrike">
                          <a:solidFill>
                            <a:srgbClr val="000000"/>
                          </a:solidFill>
                          <a:effectLst/>
                          <a:latin typeface="Calibri" panose="020F0502020204030204" pitchFamily="34" charset="0"/>
                        </a:rPr>
                        <a:t>Issue</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US" sz="1100" b="1" i="0" u="none" strike="noStrike">
                          <a:solidFill>
                            <a:srgbClr val="000000"/>
                          </a:solidFill>
                          <a:effectLst/>
                          <a:latin typeface="Calibri" panose="020F0502020204030204" pitchFamily="34" charset="0"/>
                        </a:rPr>
                        <a:t>Action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US" sz="1100" b="1" i="0" u="none" strike="noStrike">
                          <a:solidFill>
                            <a:srgbClr val="000000"/>
                          </a:solidFill>
                          <a:effectLst/>
                          <a:latin typeface="Calibri" panose="020F0502020204030204" pitchFamily="34" charset="0"/>
                        </a:rPr>
                        <a:t>Assigned To</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xmlns="" val="403441295"/>
                  </a:ext>
                </a:extLst>
              </a:tr>
              <a:tr h="425457">
                <a:tc>
                  <a:txBody>
                    <a:bodyPr/>
                    <a:lstStyle/>
                    <a:p>
                      <a:pPr algn="l" fontAlgn="t"/>
                      <a:r>
                        <a:rPr lang="en-US" sz="1000" b="0" i="0" u="none" strike="noStrike">
                          <a:solidFill>
                            <a:srgbClr val="000000"/>
                          </a:solidFill>
                          <a:effectLst/>
                          <a:latin typeface="Calibri" panose="020F0502020204030204" pitchFamily="34" charset="0"/>
                        </a:rPr>
                        <a:t>Stakeholder Meetings</a:t>
                      </a: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t"/>
                      <a:r>
                        <a:rPr lang="en-US" sz="1000" b="0" i="0" u="none" strike="noStrike">
                          <a:solidFill>
                            <a:srgbClr val="000000"/>
                          </a:solidFill>
                          <a:effectLst/>
                          <a:latin typeface="Calibri" panose="020F0502020204030204" pitchFamily="34" charset="0"/>
                        </a:rPr>
                        <a:t>Conduct meetings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t"/>
                      <a:r>
                        <a:rPr lang="en-US" sz="1000" b="0" i="0" u="none" strike="noStrike">
                          <a:solidFill>
                            <a:srgbClr val="000000"/>
                          </a:solidFill>
                          <a:effectLst/>
                          <a:latin typeface="Calibri" panose="020F0502020204030204" pitchFamily="34" charset="0"/>
                        </a:rPr>
                        <a:t>L Weiselberg</a:t>
                      </a: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xmlns="" val="2760595677"/>
                  </a:ext>
                </a:extLst>
              </a:tr>
              <a:tr h="425457">
                <a:tc>
                  <a:txBody>
                    <a:bodyPr/>
                    <a:lstStyle/>
                    <a:p>
                      <a:pPr algn="l" fontAlgn="t"/>
                      <a:r>
                        <a:rPr lang="en-US" sz="1000" b="0" i="0" u="none" strike="noStrike">
                          <a:solidFill>
                            <a:srgbClr val="000000"/>
                          </a:solidFill>
                          <a:effectLst/>
                          <a:latin typeface="Calibri" panose="020F0502020204030204" pitchFamily="34" charset="0"/>
                        </a:rPr>
                        <a:t>JPS Board Mtg Planning</a:t>
                      </a: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t"/>
                      <a:r>
                        <a:rPr lang="en-US" sz="1000" b="0" i="0" u="none" strike="noStrike">
                          <a:solidFill>
                            <a:srgbClr val="000000"/>
                          </a:solidFill>
                          <a:effectLst/>
                          <a:latin typeface="Calibri" panose="020F0502020204030204" pitchFamily="34" charset="0"/>
                        </a:rPr>
                        <a:t>Give presentation</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t"/>
                      <a:r>
                        <a:rPr lang="en-US" sz="1000" b="0" i="0" u="none" strike="noStrike">
                          <a:solidFill>
                            <a:srgbClr val="000000"/>
                          </a:solidFill>
                          <a:effectLst/>
                          <a:latin typeface="Calibri" panose="020F0502020204030204" pitchFamily="34" charset="0"/>
                        </a:rPr>
                        <a:t>W Lyons</a:t>
                      </a: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xmlns="" val="3248853966"/>
                  </a:ext>
                </a:extLst>
              </a:tr>
              <a:tr h="425457">
                <a:tc>
                  <a:txBody>
                    <a:bodyPr/>
                    <a:lstStyle/>
                    <a:p>
                      <a:pPr algn="l" fontAlgn="t"/>
                      <a:r>
                        <a:rPr lang="en-US" sz="1000" b="0" i="0" u="none" strike="noStrike">
                          <a:solidFill>
                            <a:srgbClr val="000000"/>
                          </a:solidFill>
                          <a:effectLst/>
                          <a:latin typeface="Calibri" panose="020F0502020204030204" pitchFamily="34" charset="0"/>
                        </a:rPr>
                        <a:t>Public Website</a:t>
                      </a: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t"/>
                      <a:r>
                        <a:rPr lang="en-US" sz="1000" b="0" i="0" u="none" strike="noStrike">
                          <a:solidFill>
                            <a:srgbClr val="000000"/>
                          </a:solidFill>
                          <a:effectLst/>
                          <a:latin typeface="Calibri" panose="020F0502020204030204" pitchFamily="34" charset="0"/>
                        </a:rPr>
                        <a:t>Develop content</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t"/>
                      <a:r>
                        <a:rPr lang="en-US" sz="1000" b="0" i="0" u="none" strike="noStrike">
                          <a:solidFill>
                            <a:srgbClr val="000000"/>
                          </a:solidFill>
                          <a:effectLst/>
                          <a:latin typeface="Calibri" panose="020F0502020204030204" pitchFamily="34" charset="0"/>
                        </a:rPr>
                        <a:t>L Weiselberg</a:t>
                      </a: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xmlns="" val="3222755615"/>
                  </a:ext>
                </a:extLst>
              </a:tr>
              <a:tr h="437971">
                <a:tc>
                  <a:txBody>
                    <a:bodyPr/>
                    <a:lstStyle/>
                    <a:p>
                      <a:pPr algn="l" fontAlgn="t"/>
                      <a:r>
                        <a:rPr lang="en-US" sz="1000" b="0" i="0" u="none" strike="noStrike">
                          <a:solidFill>
                            <a:srgbClr val="000000"/>
                          </a:solidFill>
                          <a:effectLst/>
                          <a:latin typeface="Calibri" panose="020F0502020204030204" pitchFamily="34" charset="0"/>
                        </a:rPr>
                        <a:t>Data Collection</a:t>
                      </a: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Submit data</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Calibri" panose="020F0502020204030204" pitchFamily="34" charset="0"/>
                        </a:rPr>
                        <a:t>JPS staff</a:t>
                      </a: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524668401"/>
                  </a:ext>
                </a:extLst>
              </a:tr>
            </a:tbl>
          </a:graphicData>
        </a:graphic>
      </p:graphicFrame>
    </p:spTree>
    <p:extLst>
      <p:ext uri="{BB962C8B-B14F-4D97-AF65-F5344CB8AC3E}">
        <p14:creationId xmlns:p14="http://schemas.microsoft.com/office/powerpoint/2010/main" val="17260079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lgn="r"/>
            <a:fld id="{485FFB67-4BD3-5947-8C68-D74B3426FE11}" type="slidenum">
              <a:rPr lang="en-US" smtClean="0">
                <a:solidFill>
                  <a:schemeClr val="bg2">
                    <a:lumMod val="75000"/>
                  </a:schemeClr>
                </a:solidFill>
              </a:rPr>
              <a:pPr algn="r"/>
              <a:t>6</a:t>
            </a:fld>
            <a:endParaRPr lang="en-US" dirty="0">
              <a:solidFill>
                <a:schemeClr val="bg2">
                  <a:lumMod val="75000"/>
                </a:schemeClr>
              </a:solidFill>
            </a:endParaRPr>
          </a:p>
        </p:txBody>
      </p:sp>
      <p:cxnSp>
        <p:nvCxnSpPr>
          <p:cNvPr id="5" name="Straight Connector 4"/>
          <p:cNvCxnSpPr/>
          <p:nvPr/>
        </p:nvCxnSpPr>
        <p:spPr>
          <a:xfrm>
            <a:off x="491929" y="378341"/>
            <a:ext cx="0" cy="193853"/>
          </a:xfrm>
          <a:prstGeom prst="line">
            <a:avLst/>
          </a:prstGeom>
          <a:ln w="88900">
            <a:solidFill>
              <a:srgbClr val="86AB5D"/>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21181" y="294216"/>
            <a:ext cx="5277191" cy="353943"/>
          </a:xfrm>
          <a:prstGeom prst="rect">
            <a:avLst/>
          </a:prstGeom>
          <a:noFill/>
        </p:spPr>
        <p:txBody>
          <a:bodyPr wrap="square" rtlCol="0">
            <a:spAutoFit/>
          </a:bodyPr>
          <a:lstStyle/>
          <a:p>
            <a:r>
              <a:rPr lang="en-US" sz="1700" b="1" dirty="0">
                <a:solidFill>
                  <a:srgbClr val="552733"/>
                </a:solidFill>
                <a:latin typeface="Arial" charset="0"/>
                <a:ea typeface="Arial" charset="0"/>
                <a:cs typeface="Arial" charset="0"/>
              </a:rPr>
              <a:t>STAKEHOLDER ENGAGEMENT</a:t>
            </a:r>
          </a:p>
        </p:txBody>
      </p:sp>
      <p:cxnSp>
        <p:nvCxnSpPr>
          <p:cNvPr id="7" name="Straight Connector 6"/>
          <p:cNvCxnSpPr/>
          <p:nvPr/>
        </p:nvCxnSpPr>
        <p:spPr>
          <a:xfrm>
            <a:off x="-130629" y="783771"/>
            <a:ext cx="9470572" cy="0"/>
          </a:xfrm>
          <a:prstGeom prst="line">
            <a:avLst/>
          </a:prstGeom>
          <a:ln w="22225">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2138" y="6475863"/>
            <a:ext cx="4026090" cy="146577"/>
          </a:xfrm>
          <a:prstGeom prst="rect">
            <a:avLst/>
          </a:prstGeom>
        </p:spPr>
      </p:pic>
      <p:sp>
        <p:nvSpPr>
          <p:cNvPr id="8" name="Freeform 2"/>
          <p:cNvSpPr>
            <a:spLocks noChangeArrowheads="1"/>
          </p:cNvSpPr>
          <p:nvPr/>
        </p:nvSpPr>
        <p:spPr bwMode="auto">
          <a:xfrm>
            <a:off x="1568285" y="4739115"/>
            <a:ext cx="1928198" cy="477094"/>
          </a:xfrm>
          <a:custGeom>
            <a:avLst/>
            <a:gdLst>
              <a:gd name="T0" fmla="*/ 5208 w 8889"/>
              <a:gd name="T1" fmla="*/ 0 h 2263"/>
              <a:gd name="T2" fmla="*/ 5208 w 8889"/>
              <a:gd name="T3" fmla="*/ 0 h 2263"/>
              <a:gd name="T4" fmla="*/ 5208 w 8889"/>
              <a:gd name="T5" fmla="*/ 156 h 2263"/>
              <a:gd name="T6" fmla="*/ 5230 w 8889"/>
              <a:gd name="T7" fmla="*/ 222 h 2263"/>
              <a:gd name="T8" fmla="*/ 5296 w 8889"/>
              <a:gd name="T9" fmla="*/ 377 h 2263"/>
              <a:gd name="T10" fmla="*/ 5363 w 8889"/>
              <a:gd name="T11" fmla="*/ 621 h 2263"/>
              <a:gd name="T12" fmla="*/ 5363 w 8889"/>
              <a:gd name="T13" fmla="*/ 621 h 2263"/>
              <a:gd name="T14" fmla="*/ 5363 w 8889"/>
              <a:gd name="T15" fmla="*/ 643 h 2263"/>
              <a:gd name="T16" fmla="*/ 5363 w 8889"/>
              <a:gd name="T17" fmla="*/ 643 h 2263"/>
              <a:gd name="T18" fmla="*/ 4942 w 8889"/>
              <a:gd name="T19" fmla="*/ 975 h 2263"/>
              <a:gd name="T20" fmla="*/ 4521 w 8889"/>
              <a:gd name="T21" fmla="*/ 599 h 2263"/>
              <a:gd name="T22" fmla="*/ 4521 w 8889"/>
              <a:gd name="T23" fmla="*/ 599 h 2263"/>
              <a:gd name="T24" fmla="*/ 4609 w 8889"/>
              <a:gd name="T25" fmla="*/ 377 h 2263"/>
              <a:gd name="T26" fmla="*/ 4676 w 8889"/>
              <a:gd name="T27" fmla="*/ 244 h 2263"/>
              <a:gd name="T28" fmla="*/ 4698 w 8889"/>
              <a:gd name="T29" fmla="*/ 156 h 2263"/>
              <a:gd name="T30" fmla="*/ 4698 w 8889"/>
              <a:gd name="T31" fmla="*/ 156 h 2263"/>
              <a:gd name="T32" fmla="*/ 4698 w 8889"/>
              <a:gd name="T33" fmla="*/ 0 h 2263"/>
              <a:gd name="T34" fmla="*/ 177 w 8889"/>
              <a:gd name="T35" fmla="*/ 0 h 2263"/>
              <a:gd name="T36" fmla="*/ 0 w 8889"/>
              <a:gd name="T37" fmla="*/ 1020 h 2263"/>
              <a:gd name="T38" fmla="*/ 5496 w 8889"/>
              <a:gd name="T39" fmla="*/ 2262 h 2263"/>
              <a:gd name="T40" fmla="*/ 5961 w 8889"/>
              <a:gd name="T41" fmla="*/ 843 h 2263"/>
              <a:gd name="T42" fmla="*/ 8533 w 8889"/>
              <a:gd name="T43" fmla="*/ 843 h 2263"/>
              <a:gd name="T44" fmla="*/ 8888 w 8889"/>
              <a:gd name="T45" fmla="*/ 0 h 2263"/>
              <a:gd name="T46" fmla="*/ 5208 w 8889"/>
              <a:gd name="T47" fmla="*/ 0 h 22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8889" h="2263">
                <a:moveTo>
                  <a:pt x="5208" y="0"/>
                </a:moveTo>
                <a:lnTo>
                  <a:pt x="5208" y="0"/>
                </a:lnTo>
                <a:cubicBezTo>
                  <a:pt x="5208" y="156"/>
                  <a:pt x="5208" y="156"/>
                  <a:pt x="5208" y="156"/>
                </a:cubicBezTo>
                <a:cubicBezTo>
                  <a:pt x="5230" y="222"/>
                  <a:pt x="5230" y="222"/>
                  <a:pt x="5230" y="222"/>
                </a:cubicBezTo>
                <a:cubicBezTo>
                  <a:pt x="5252" y="288"/>
                  <a:pt x="5252" y="311"/>
                  <a:pt x="5296" y="377"/>
                </a:cubicBezTo>
                <a:cubicBezTo>
                  <a:pt x="5363" y="444"/>
                  <a:pt x="5385" y="532"/>
                  <a:pt x="5363" y="621"/>
                </a:cubicBezTo>
                <a:lnTo>
                  <a:pt x="5363" y="621"/>
                </a:lnTo>
                <a:cubicBezTo>
                  <a:pt x="5363" y="643"/>
                  <a:pt x="5363" y="643"/>
                  <a:pt x="5363" y="643"/>
                </a:cubicBezTo>
                <a:lnTo>
                  <a:pt x="5363" y="643"/>
                </a:lnTo>
                <a:cubicBezTo>
                  <a:pt x="5363" y="820"/>
                  <a:pt x="5164" y="975"/>
                  <a:pt x="4942" y="975"/>
                </a:cubicBezTo>
                <a:cubicBezTo>
                  <a:pt x="4721" y="975"/>
                  <a:pt x="4521" y="798"/>
                  <a:pt x="4521" y="599"/>
                </a:cubicBezTo>
                <a:lnTo>
                  <a:pt x="4521" y="599"/>
                </a:lnTo>
                <a:cubicBezTo>
                  <a:pt x="4521" y="510"/>
                  <a:pt x="4543" y="444"/>
                  <a:pt x="4609" y="377"/>
                </a:cubicBezTo>
                <a:cubicBezTo>
                  <a:pt x="4632" y="333"/>
                  <a:pt x="4654" y="288"/>
                  <a:pt x="4676" y="244"/>
                </a:cubicBezTo>
                <a:cubicBezTo>
                  <a:pt x="4698" y="156"/>
                  <a:pt x="4698" y="156"/>
                  <a:pt x="4698" y="156"/>
                </a:cubicBezTo>
                <a:lnTo>
                  <a:pt x="4698" y="156"/>
                </a:lnTo>
                <a:cubicBezTo>
                  <a:pt x="4698" y="0"/>
                  <a:pt x="4698" y="0"/>
                  <a:pt x="4698" y="0"/>
                </a:cubicBezTo>
                <a:cubicBezTo>
                  <a:pt x="177" y="0"/>
                  <a:pt x="177" y="0"/>
                  <a:pt x="177" y="0"/>
                </a:cubicBezTo>
                <a:cubicBezTo>
                  <a:pt x="111" y="554"/>
                  <a:pt x="0" y="1020"/>
                  <a:pt x="0" y="1020"/>
                </a:cubicBezTo>
                <a:cubicBezTo>
                  <a:pt x="5496" y="2262"/>
                  <a:pt x="5496" y="2262"/>
                  <a:pt x="5496" y="2262"/>
                </a:cubicBezTo>
                <a:cubicBezTo>
                  <a:pt x="5496" y="2262"/>
                  <a:pt x="5696" y="931"/>
                  <a:pt x="5961" y="843"/>
                </a:cubicBezTo>
                <a:cubicBezTo>
                  <a:pt x="6250" y="731"/>
                  <a:pt x="8001" y="1486"/>
                  <a:pt x="8533" y="843"/>
                </a:cubicBezTo>
                <a:cubicBezTo>
                  <a:pt x="8754" y="554"/>
                  <a:pt x="8866" y="244"/>
                  <a:pt x="8888" y="0"/>
                </a:cubicBezTo>
                <a:lnTo>
                  <a:pt x="5208" y="0"/>
                </a:lnTo>
              </a:path>
            </a:pathLst>
          </a:custGeom>
          <a:solidFill>
            <a:srgbClr val="86AB5D"/>
          </a:solidFill>
          <a:ln>
            <a:noFill/>
          </a:ln>
          <a:effectLst/>
        </p:spPr>
        <p:txBody>
          <a:bodyPr wrap="none" lIns="121893" tIns="60946" rIns="121893" bIns="60946" anchor="ctr"/>
          <a:lstStyle/>
          <a:p>
            <a:endParaRPr lang="en-US" sz="900" dirty="0"/>
          </a:p>
        </p:txBody>
      </p:sp>
      <p:grpSp>
        <p:nvGrpSpPr>
          <p:cNvPr id="9" name="Group 8"/>
          <p:cNvGrpSpPr/>
          <p:nvPr/>
        </p:nvGrpSpPr>
        <p:grpSpPr>
          <a:xfrm>
            <a:off x="1323312" y="4070068"/>
            <a:ext cx="2495653" cy="574934"/>
            <a:chOff x="1734083" y="4316414"/>
            <a:chExt cx="3406393" cy="805883"/>
          </a:xfrm>
          <a:solidFill>
            <a:srgbClr val="552733"/>
          </a:solidFill>
        </p:grpSpPr>
        <p:sp>
          <p:nvSpPr>
            <p:cNvPr id="11" name="Freeform 10"/>
            <p:cNvSpPr>
              <a:spLocks noChangeArrowheads="1"/>
            </p:cNvSpPr>
            <p:nvPr/>
          </p:nvSpPr>
          <p:spPr bwMode="auto">
            <a:xfrm>
              <a:off x="1734083" y="4316414"/>
              <a:ext cx="1317887" cy="805883"/>
            </a:xfrm>
            <a:custGeom>
              <a:avLst/>
              <a:gdLst>
                <a:gd name="T0" fmla="*/ 1751 w 4456"/>
                <a:gd name="T1" fmla="*/ 0 h 2727"/>
                <a:gd name="T2" fmla="*/ 1751 w 4456"/>
                <a:gd name="T3" fmla="*/ 0 h 2727"/>
                <a:gd name="T4" fmla="*/ 1751 w 4456"/>
                <a:gd name="T5" fmla="*/ 112 h 2727"/>
                <a:gd name="T6" fmla="*/ 1773 w 4456"/>
                <a:gd name="T7" fmla="*/ 200 h 2727"/>
                <a:gd name="T8" fmla="*/ 1840 w 4456"/>
                <a:gd name="T9" fmla="*/ 333 h 2727"/>
                <a:gd name="T10" fmla="*/ 1906 w 4456"/>
                <a:gd name="T11" fmla="*/ 577 h 2727"/>
                <a:gd name="T12" fmla="*/ 1906 w 4456"/>
                <a:gd name="T13" fmla="*/ 577 h 2727"/>
                <a:gd name="T14" fmla="*/ 1906 w 4456"/>
                <a:gd name="T15" fmla="*/ 599 h 2727"/>
                <a:gd name="T16" fmla="*/ 1906 w 4456"/>
                <a:gd name="T17" fmla="*/ 599 h 2727"/>
                <a:gd name="T18" fmla="*/ 1486 w 4456"/>
                <a:gd name="T19" fmla="*/ 931 h 2727"/>
                <a:gd name="T20" fmla="*/ 1064 w 4456"/>
                <a:gd name="T21" fmla="*/ 554 h 2727"/>
                <a:gd name="T22" fmla="*/ 1064 w 4456"/>
                <a:gd name="T23" fmla="*/ 554 h 2727"/>
                <a:gd name="T24" fmla="*/ 1131 w 4456"/>
                <a:gd name="T25" fmla="*/ 333 h 2727"/>
                <a:gd name="T26" fmla="*/ 1220 w 4456"/>
                <a:gd name="T27" fmla="*/ 200 h 2727"/>
                <a:gd name="T28" fmla="*/ 1242 w 4456"/>
                <a:gd name="T29" fmla="*/ 112 h 2727"/>
                <a:gd name="T30" fmla="*/ 1242 w 4456"/>
                <a:gd name="T31" fmla="*/ 112 h 2727"/>
                <a:gd name="T32" fmla="*/ 1242 w 4456"/>
                <a:gd name="T33" fmla="*/ 0 h 2727"/>
                <a:gd name="T34" fmla="*/ 0 w 4456"/>
                <a:gd name="T35" fmla="*/ 0 h 2727"/>
                <a:gd name="T36" fmla="*/ 1220 w 4456"/>
                <a:gd name="T37" fmla="*/ 1552 h 2727"/>
                <a:gd name="T38" fmla="*/ 1374 w 4456"/>
                <a:gd name="T39" fmla="*/ 2726 h 2727"/>
                <a:gd name="T40" fmla="*/ 4455 w 4456"/>
                <a:gd name="T41" fmla="*/ 2726 h 2727"/>
                <a:gd name="T42" fmla="*/ 4455 w 4456"/>
                <a:gd name="T43" fmla="*/ 0 h 2727"/>
                <a:gd name="T44" fmla="*/ 1751 w 4456"/>
                <a:gd name="T45" fmla="*/ 0 h 27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456" h="2727">
                  <a:moveTo>
                    <a:pt x="1751" y="0"/>
                  </a:moveTo>
                  <a:lnTo>
                    <a:pt x="1751" y="0"/>
                  </a:lnTo>
                  <a:cubicBezTo>
                    <a:pt x="1751" y="112"/>
                    <a:pt x="1751" y="112"/>
                    <a:pt x="1751" y="112"/>
                  </a:cubicBezTo>
                  <a:cubicBezTo>
                    <a:pt x="1773" y="200"/>
                    <a:pt x="1773" y="200"/>
                    <a:pt x="1773" y="200"/>
                  </a:cubicBezTo>
                  <a:cubicBezTo>
                    <a:pt x="1795" y="244"/>
                    <a:pt x="1795" y="266"/>
                    <a:pt x="1840" y="333"/>
                  </a:cubicBezTo>
                  <a:cubicBezTo>
                    <a:pt x="1906" y="399"/>
                    <a:pt x="1929" y="488"/>
                    <a:pt x="1906" y="577"/>
                  </a:cubicBezTo>
                  <a:lnTo>
                    <a:pt x="1906" y="577"/>
                  </a:lnTo>
                  <a:cubicBezTo>
                    <a:pt x="1906" y="599"/>
                    <a:pt x="1906" y="599"/>
                    <a:pt x="1906" y="599"/>
                  </a:cubicBezTo>
                  <a:lnTo>
                    <a:pt x="1906" y="599"/>
                  </a:lnTo>
                  <a:cubicBezTo>
                    <a:pt x="1884" y="776"/>
                    <a:pt x="1707" y="931"/>
                    <a:pt x="1486" y="931"/>
                  </a:cubicBezTo>
                  <a:cubicBezTo>
                    <a:pt x="1264" y="931"/>
                    <a:pt x="1064" y="754"/>
                    <a:pt x="1064" y="554"/>
                  </a:cubicBezTo>
                  <a:lnTo>
                    <a:pt x="1064" y="554"/>
                  </a:lnTo>
                  <a:cubicBezTo>
                    <a:pt x="1064" y="466"/>
                    <a:pt x="1086" y="399"/>
                    <a:pt x="1131" y="333"/>
                  </a:cubicBezTo>
                  <a:cubicBezTo>
                    <a:pt x="1175" y="289"/>
                    <a:pt x="1197" y="244"/>
                    <a:pt x="1220" y="200"/>
                  </a:cubicBezTo>
                  <a:cubicBezTo>
                    <a:pt x="1242" y="112"/>
                    <a:pt x="1242" y="112"/>
                    <a:pt x="1242" y="112"/>
                  </a:cubicBezTo>
                  <a:lnTo>
                    <a:pt x="1242" y="112"/>
                  </a:lnTo>
                  <a:cubicBezTo>
                    <a:pt x="1242" y="0"/>
                    <a:pt x="1242" y="0"/>
                    <a:pt x="1242" y="0"/>
                  </a:cubicBezTo>
                  <a:cubicBezTo>
                    <a:pt x="0" y="0"/>
                    <a:pt x="0" y="0"/>
                    <a:pt x="0" y="0"/>
                  </a:cubicBezTo>
                  <a:cubicBezTo>
                    <a:pt x="311" y="532"/>
                    <a:pt x="710" y="1042"/>
                    <a:pt x="1220" y="1552"/>
                  </a:cubicBezTo>
                  <a:cubicBezTo>
                    <a:pt x="1397" y="1729"/>
                    <a:pt x="1419" y="2217"/>
                    <a:pt x="1374" y="2726"/>
                  </a:cubicBezTo>
                  <a:cubicBezTo>
                    <a:pt x="4455" y="2726"/>
                    <a:pt x="4455" y="2726"/>
                    <a:pt x="4455" y="2726"/>
                  </a:cubicBezTo>
                  <a:cubicBezTo>
                    <a:pt x="4455" y="0"/>
                    <a:pt x="4455" y="0"/>
                    <a:pt x="4455" y="0"/>
                  </a:cubicBezTo>
                  <a:lnTo>
                    <a:pt x="1751" y="0"/>
                  </a:lnTo>
                </a:path>
              </a:pathLst>
            </a:custGeom>
            <a:grpFill/>
            <a:ln>
              <a:noFill/>
            </a:ln>
            <a:effectLst/>
          </p:spPr>
          <p:txBody>
            <a:bodyPr wrap="none" lIns="60959" tIns="30479" rIns="60959" bIns="30479" anchor="ctr"/>
            <a:lstStyle/>
            <a:p>
              <a:endParaRPr lang="en-US" sz="900" dirty="0"/>
            </a:p>
          </p:txBody>
        </p:sp>
        <p:sp>
          <p:nvSpPr>
            <p:cNvPr id="13" name="Freeform 8"/>
            <p:cNvSpPr>
              <a:spLocks noChangeArrowheads="1"/>
            </p:cNvSpPr>
            <p:nvPr/>
          </p:nvSpPr>
          <p:spPr bwMode="auto">
            <a:xfrm>
              <a:off x="3191726" y="4316414"/>
              <a:ext cx="1948750" cy="805883"/>
            </a:xfrm>
            <a:custGeom>
              <a:avLst/>
              <a:gdLst>
                <a:gd name="T0" fmla="*/ 6582 w 6583"/>
                <a:gd name="T1" fmla="*/ 0 h 2727"/>
                <a:gd name="T2" fmla="*/ 6582 w 6583"/>
                <a:gd name="T3" fmla="*/ 0 h 2727"/>
                <a:gd name="T4" fmla="*/ 0 w 6583"/>
                <a:gd name="T5" fmla="*/ 0 h 2727"/>
                <a:gd name="T6" fmla="*/ 0 w 6583"/>
                <a:gd name="T7" fmla="*/ 2726 h 2727"/>
                <a:gd name="T8" fmla="*/ 4832 w 6583"/>
                <a:gd name="T9" fmla="*/ 2726 h 2727"/>
                <a:gd name="T10" fmla="*/ 4832 w 6583"/>
                <a:gd name="T11" fmla="*/ 2726 h 2727"/>
                <a:gd name="T12" fmla="*/ 5098 w 6583"/>
                <a:gd name="T13" fmla="*/ 2726 h 2727"/>
                <a:gd name="T14" fmla="*/ 5098 w 6583"/>
                <a:gd name="T15" fmla="*/ 2305 h 2727"/>
                <a:gd name="T16" fmla="*/ 5452 w 6583"/>
                <a:gd name="T17" fmla="*/ 1995 h 2727"/>
                <a:gd name="T18" fmla="*/ 5342 w 6583"/>
                <a:gd name="T19" fmla="*/ 1662 h 2727"/>
                <a:gd name="T20" fmla="*/ 5541 w 6583"/>
                <a:gd name="T21" fmla="*/ 1264 h 2727"/>
                <a:gd name="T22" fmla="*/ 5407 w 6583"/>
                <a:gd name="T23" fmla="*/ 864 h 2727"/>
                <a:gd name="T24" fmla="*/ 5519 w 6583"/>
                <a:gd name="T25" fmla="*/ 532 h 2727"/>
                <a:gd name="T26" fmla="*/ 5585 w 6583"/>
                <a:gd name="T27" fmla="*/ 399 h 2727"/>
                <a:gd name="T28" fmla="*/ 6582 w 6583"/>
                <a:gd name="T29" fmla="*/ 0 h 27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583" h="2727">
                  <a:moveTo>
                    <a:pt x="6582" y="0"/>
                  </a:moveTo>
                  <a:lnTo>
                    <a:pt x="6582" y="0"/>
                  </a:lnTo>
                  <a:cubicBezTo>
                    <a:pt x="0" y="0"/>
                    <a:pt x="0" y="0"/>
                    <a:pt x="0" y="0"/>
                  </a:cubicBezTo>
                  <a:cubicBezTo>
                    <a:pt x="0" y="2726"/>
                    <a:pt x="0" y="2726"/>
                    <a:pt x="0" y="2726"/>
                  </a:cubicBezTo>
                  <a:cubicBezTo>
                    <a:pt x="4832" y="2726"/>
                    <a:pt x="4832" y="2726"/>
                    <a:pt x="4832" y="2726"/>
                  </a:cubicBezTo>
                  <a:lnTo>
                    <a:pt x="4832" y="2726"/>
                  </a:lnTo>
                  <a:cubicBezTo>
                    <a:pt x="5098" y="2726"/>
                    <a:pt x="5098" y="2726"/>
                    <a:pt x="5098" y="2726"/>
                  </a:cubicBezTo>
                  <a:cubicBezTo>
                    <a:pt x="5098" y="2305"/>
                    <a:pt x="5098" y="2305"/>
                    <a:pt x="5098" y="2305"/>
                  </a:cubicBezTo>
                  <a:cubicBezTo>
                    <a:pt x="5098" y="2305"/>
                    <a:pt x="5385" y="2106"/>
                    <a:pt x="5452" y="1995"/>
                  </a:cubicBezTo>
                  <a:cubicBezTo>
                    <a:pt x="5541" y="1751"/>
                    <a:pt x="5342" y="1662"/>
                    <a:pt x="5342" y="1662"/>
                  </a:cubicBezTo>
                  <a:cubicBezTo>
                    <a:pt x="5342" y="1662"/>
                    <a:pt x="5651" y="1463"/>
                    <a:pt x="5541" y="1264"/>
                  </a:cubicBezTo>
                  <a:cubicBezTo>
                    <a:pt x="5496" y="1175"/>
                    <a:pt x="5407" y="864"/>
                    <a:pt x="5407" y="864"/>
                  </a:cubicBezTo>
                  <a:cubicBezTo>
                    <a:pt x="5519" y="532"/>
                    <a:pt x="5519" y="532"/>
                    <a:pt x="5519" y="532"/>
                  </a:cubicBezTo>
                  <a:cubicBezTo>
                    <a:pt x="5585" y="399"/>
                    <a:pt x="5585" y="399"/>
                    <a:pt x="5585" y="399"/>
                  </a:cubicBezTo>
                  <a:lnTo>
                    <a:pt x="6582" y="0"/>
                  </a:lnTo>
                </a:path>
              </a:pathLst>
            </a:custGeom>
            <a:grpFill/>
            <a:ln>
              <a:noFill/>
            </a:ln>
            <a:effectLst/>
          </p:spPr>
          <p:txBody>
            <a:bodyPr wrap="none" lIns="60959" tIns="30479" rIns="60959" bIns="30479" anchor="ctr"/>
            <a:lstStyle/>
            <a:p>
              <a:endParaRPr lang="en-US" sz="900" dirty="0"/>
            </a:p>
          </p:txBody>
        </p:sp>
      </p:grpSp>
      <p:grpSp>
        <p:nvGrpSpPr>
          <p:cNvPr id="14" name="Group 13"/>
          <p:cNvGrpSpPr/>
          <p:nvPr/>
        </p:nvGrpSpPr>
        <p:grpSpPr>
          <a:xfrm rot="18653513">
            <a:off x="842026" y="1500671"/>
            <a:ext cx="1943509" cy="509708"/>
            <a:chOff x="1903881" y="1591822"/>
            <a:chExt cx="2652755" cy="714455"/>
          </a:xfrm>
        </p:grpSpPr>
        <p:sp>
          <p:nvSpPr>
            <p:cNvPr id="15" name="Freeform 14"/>
            <p:cNvSpPr>
              <a:spLocks noChangeArrowheads="1"/>
            </p:cNvSpPr>
            <p:nvPr/>
          </p:nvSpPr>
          <p:spPr bwMode="auto">
            <a:xfrm>
              <a:off x="2475967" y="1591822"/>
              <a:ext cx="2080669" cy="714455"/>
            </a:xfrm>
            <a:custGeom>
              <a:avLst/>
              <a:gdLst>
                <a:gd name="T0" fmla="*/ 4965 w 7027"/>
                <a:gd name="T1" fmla="*/ 909 h 2418"/>
                <a:gd name="T2" fmla="*/ 4965 w 7027"/>
                <a:gd name="T3" fmla="*/ 909 h 2418"/>
                <a:gd name="T4" fmla="*/ 0 w 7027"/>
                <a:gd name="T5" fmla="*/ 842 h 2418"/>
                <a:gd name="T6" fmla="*/ 0 w 7027"/>
                <a:gd name="T7" fmla="*/ 2417 h 2418"/>
                <a:gd name="T8" fmla="*/ 3790 w 7027"/>
                <a:gd name="T9" fmla="*/ 2417 h 2418"/>
                <a:gd name="T10" fmla="*/ 3790 w 7027"/>
                <a:gd name="T11" fmla="*/ 2151 h 2418"/>
                <a:gd name="T12" fmla="*/ 3768 w 7027"/>
                <a:gd name="T13" fmla="*/ 2062 h 2418"/>
                <a:gd name="T14" fmla="*/ 3679 w 7027"/>
                <a:gd name="T15" fmla="*/ 1929 h 2418"/>
                <a:gd name="T16" fmla="*/ 3613 w 7027"/>
                <a:gd name="T17" fmla="*/ 1686 h 2418"/>
                <a:gd name="T18" fmla="*/ 3613 w 7027"/>
                <a:gd name="T19" fmla="*/ 1663 h 2418"/>
                <a:gd name="T20" fmla="*/ 3613 w 7027"/>
                <a:gd name="T21" fmla="*/ 1663 h 2418"/>
                <a:gd name="T22" fmla="*/ 4034 w 7027"/>
                <a:gd name="T23" fmla="*/ 1330 h 2418"/>
                <a:gd name="T24" fmla="*/ 4454 w 7027"/>
                <a:gd name="T25" fmla="*/ 1686 h 2418"/>
                <a:gd name="T26" fmla="*/ 4454 w 7027"/>
                <a:gd name="T27" fmla="*/ 1686 h 2418"/>
                <a:gd name="T28" fmla="*/ 4388 w 7027"/>
                <a:gd name="T29" fmla="*/ 1929 h 2418"/>
                <a:gd name="T30" fmla="*/ 4322 w 7027"/>
                <a:gd name="T31" fmla="*/ 2040 h 2418"/>
                <a:gd name="T32" fmla="*/ 4300 w 7027"/>
                <a:gd name="T33" fmla="*/ 2151 h 2418"/>
                <a:gd name="T34" fmla="*/ 4277 w 7027"/>
                <a:gd name="T35" fmla="*/ 2151 h 2418"/>
                <a:gd name="T36" fmla="*/ 4277 w 7027"/>
                <a:gd name="T37" fmla="*/ 2417 h 2418"/>
                <a:gd name="T38" fmla="*/ 7026 w 7027"/>
                <a:gd name="T39" fmla="*/ 2417 h 2418"/>
                <a:gd name="T40" fmla="*/ 4965 w 7027"/>
                <a:gd name="T41" fmla="*/ 909 h 24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027" h="2418">
                  <a:moveTo>
                    <a:pt x="4965" y="909"/>
                  </a:moveTo>
                  <a:lnTo>
                    <a:pt x="4965" y="909"/>
                  </a:lnTo>
                  <a:cubicBezTo>
                    <a:pt x="2970" y="0"/>
                    <a:pt x="1286" y="200"/>
                    <a:pt x="0" y="842"/>
                  </a:cubicBezTo>
                  <a:cubicBezTo>
                    <a:pt x="0" y="2417"/>
                    <a:pt x="0" y="2417"/>
                    <a:pt x="0" y="2417"/>
                  </a:cubicBezTo>
                  <a:cubicBezTo>
                    <a:pt x="3790" y="2417"/>
                    <a:pt x="3790" y="2417"/>
                    <a:pt x="3790" y="2417"/>
                  </a:cubicBezTo>
                  <a:cubicBezTo>
                    <a:pt x="3790" y="2151"/>
                    <a:pt x="3790" y="2151"/>
                    <a:pt x="3790" y="2151"/>
                  </a:cubicBezTo>
                  <a:cubicBezTo>
                    <a:pt x="3768" y="2062"/>
                    <a:pt x="3768" y="2062"/>
                    <a:pt x="3768" y="2062"/>
                  </a:cubicBezTo>
                  <a:cubicBezTo>
                    <a:pt x="3745" y="1995"/>
                    <a:pt x="3723" y="1973"/>
                    <a:pt x="3679" y="1929"/>
                  </a:cubicBezTo>
                  <a:cubicBezTo>
                    <a:pt x="3635" y="1840"/>
                    <a:pt x="3613" y="1774"/>
                    <a:pt x="3613" y="1686"/>
                  </a:cubicBezTo>
                  <a:cubicBezTo>
                    <a:pt x="3613" y="1663"/>
                    <a:pt x="3613" y="1663"/>
                    <a:pt x="3613" y="1663"/>
                  </a:cubicBezTo>
                  <a:lnTo>
                    <a:pt x="3613" y="1663"/>
                  </a:lnTo>
                  <a:cubicBezTo>
                    <a:pt x="3635" y="1486"/>
                    <a:pt x="3812" y="1330"/>
                    <a:pt x="4034" y="1330"/>
                  </a:cubicBezTo>
                  <a:cubicBezTo>
                    <a:pt x="4277" y="1330"/>
                    <a:pt x="4454" y="1486"/>
                    <a:pt x="4454" y="1686"/>
                  </a:cubicBezTo>
                  <a:lnTo>
                    <a:pt x="4454" y="1686"/>
                  </a:lnTo>
                  <a:cubicBezTo>
                    <a:pt x="4454" y="1774"/>
                    <a:pt x="4432" y="1863"/>
                    <a:pt x="4388" y="1929"/>
                  </a:cubicBezTo>
                  <a:cubicBezTo>
                    <a:pt x="4343" y="1973"/>
                    <a:pt x="4322" y="1995"/>
                    <a:pt x="4322" y="2040"/>
                  </a:cubicBezTo>
                  <a:cubicBezTo>
                    <a:pt x="4300" y="2151"/>
                    <a:pt x="4300" y="2151"/>
                    <a:pt x="4300" y="2151"/>
                  </a:cubicBezTo>
                  <a:cubicBezTo>
                    <a:pt x="4277" y="2151"/>
                    <a:pt x="4277" y="2151"/>
                    <a:pt x="4277" y="2151"/>
                  </a:cubicBezTo>
                  <a:cubicBezTo>
                    <a:pt x="4277" y="2417"/>
                    <a:pt x="4277" y="2417"/>
                    <a:pt x="4277" y="2417"/>
                  </a:cubicBezTo>
                  <a:cubicBezTo>
                    <a:pt x="7026" y="2417"/>
                    <a:pt x="7026" y="2417"/>
                    <a:pt x="7026" y="2417"/>
                  </a:cubicBezTo>
                  <a:cubicBezTo>
                    <a:pt x="6560" y="1863"/>
                    <a:pt x="5896" y="1352"/>
                    <a:pt x="4965" y="909"/>
                  </a:cubicBezTo>
                </a:path>
              </a:pathLst>
            </a:custGeom>
            <a:solidFill>
              <a:srgbClr val="0066A3"/>
            </a:solidFill>
            <a:ln>
              <a:noFill/>
            </a:ln>
            <a:effectLst/>
          </p:spPr>
          <p:txBody>
            <a:bodyPr wrap="none" lIns="60959" tIns="30479" rIns="60959" bIns="30479" anchor="ctr"/>
            <a:lstStyle/>
            <a:p>
              <a:endParaRPr lang="en-US" sz="900" dirty="0"/>
            </a:p>
          </p:txBody>
        </p:sp>
        <p:sp>
          <p:nvSpPr>
            <p:cNvPr id="16" name="Freeform 11"/>
            <p:cNvSpPr>
              <a:spLocks noChangeArrowheads="1"/>
            </p:cNvSpPr>
            <p:nvPr/>
          </p:nvSpPr>
          <p:spPr bwMode="auto">
            <a:xfrm>
              <a:off x="1903881" y="1919662"/>
              <a:ext cx="432329" cy="386615"/>
            </a:xfrm>
            <a:custGeom>
              <a:avLst/>
              <a:gdLst>
                <a:gd name="T0" fmla="*/ 1462 w 1463"/>
                <a:gd name="T1" fmla="*/ 1309 h 1310"/>
                <a:gd name="T2" fmla="*/ 1462 w 1463"/>
                <a:gd name="T3" fmla="*/ 1309 h 1310"/>
                <a:gd name="T4" fmla="*/ 1462 w 1463"/>
                <a:gd name="T5" fmla="*/ 0 h 1310"/>
                <a:gd name="T6" fmla="*/ 0 w 1463"/>
                <a:gd name="T7" fmla="*/ 1309 h 1310"/>
                <a:gd name="T8" fmla="*/ 1462 w 1463"/>
                <a:gd name="T9" fmla="*/ 1309 h 1310"/>
              </a:gdLst>
              <a:ahLst/>
              <a:cxnLst>
                <a:cxn ang="0">
                  <a:pos x="T0" y="T1"/>
                </a:cxn>
                <a:cxn ang="0">
                  <a:pos x="T2" y="T3"/>
                </a:cxn>
                <a:cxn ang="0">
                  <a:pos x="T4" y="T5"/>
                </a:cxn>
                <a:cxn ang="0">
                  <a:pos x="T6" y="T7"/>
                </a:cxn>
                <a:cxn ang="0">
                  <a:pos x="T8" y="T9"/>
                </a:cxn>
              </a:cxnLst>
              <a:rect l="0" t="0" r="r" b="b"/>
              <a:pathLst>
                <a:path w="1463" h="1310">
                  <a:moveTo>
                    <a:pt x="1462" y="1309"/>
                  </a:moveTo>
                  <a:lnTo>
                    <a:pt x="1462" y="1309"/>
                  </a:lnTo>
                  <a:cubicBezTo>
                    <a:pt x="1462" y="0"/>
                    <a:pt x="1462" y="0"/>
                    <a:pt x="1462" y="0"/>
                  </a:cubicBezTo>
                  <a:cubicBezTo>
                    <a:pt x="886" y="378"/>
                    <a:pt x="377" y="821"/>
                    <a:pt x="0" y="1309"/>
                  </a:cubicBezTo>
                  <a:lnTo>
                    <a:pt x="1462" y="1309"/>
                  </a:lnTo>
                </a:path>
              </a:pathLst>
            </a:custGeom>
            <a:solidFill>
              <a:srgbClr val="0066A3"/>
            </a:solidFill>
            <a:ln>
              <a:noFill/>
            </a:ln>
            <a:effectLst/>
          </p:spPr>
          <p:txBody>
            <a:bodyPr wrap="none" lIns="60959" tIns="30479" rIns="60959" bIns="30479" anchor="ctr"/>
            <a:lstStyle/>
            <a:p>
              <a:endParaRPr lang="en-US" sz="900" dirty="0"/>
            </a:p>
          </p:txBody>
        </p:sp>
      </p:grpSp>
      <p:sp>
        <p:nvSpPr>
          <p:cNvPr id="17" name="Freeform 13"/>
          <p:cNvSpPr>
            <a:spLocks noChangeArrowheads="1"/>
          </p:cNvSpPr>
          <p:nvPr/>
        </p:nvSpPr>
        <p:spPr bwMode="auto">
          <a:xfrm>
            <a:off x="1154893" y="5198503"/>
            <a:ext cx="2019106" cy="692345"/>
          </a:xfrm>
          <a:custGeom>
            <a:avLst/>
            <a:gdLst>
              <a:gd name="T0" fmla="*/ 0 w 9309"/>
              <a:gd name="T1" fmla="*/ 3279 h 3280"/>
              <a:gd name="T2" fmla="*/ 1219 w 9309"/>
              <a:gd name="T3" fmla="*/ 0 h 3280"/>
              <a:gd name="T4" fmla="*/ 7779 w 9309"/>
              <a:gd name="T5" fmla="*/ 1396 h 3280"/>
              <a:gd name="T6" fmla="*/ 7779 w 9309"/>
              <a:gd name="T7" fmla="*/ 1174 h 3280"/>
              <a:gd name="T8" fmla="*/ 9308 w 9309"/>
              <a:gd name="T9" fmla="*/ 3279 h 3280"/>
              <a:gd name="T10" fmla="*/ 0 w 9309"/>
              <a:gd name="T11" fmla="*/ 3279 h 3280"/>
            </a:gdLst>
            <a:ahLst/>
            <a:cxnLst>
              <a:cxn ang="0">
                <a:pos x="T0" y="T1"/>
              </a:cxn>
              <a:cxn ang="0">
                <a:pos x="T2" y="T3"/>
              </a:cxn>
              <a:cxn ang="0">
                <a:pos x="T4" y="T5"/>
              </a:cxn>
              <a:cxn ang="0">
                <a:pos x="T6" y="T7"/>
              </a:cxn>
              <a:cxn ang="0">
                <a:pos x="T8" y="T9"/>
              </a:cxn>
              <a:cxn ang="0">
                <a:pos x="T10" y="T11"/>
              </a:cxn>
            </a:cxnLst>
            <a:rect l="0" t="0" r="r" b="b"/>
            <a:pathLst>
              <a:path w="9309" h="3280">
                <a:moveTo>
                  <a:pt x="0" y="3279"/>
                </a:moveTo>
                <a:lnTo>
                  <a:pt x="1219" y="0"/>
                </a:lnTo>
                <a:lnTo>
                  <a:pt x="7779" y="1396"/>
                </a:lnTo>
                <a:lnTo>
                  <a:pt x="7779" y="1174"/>
                </a:lnTo>
                <a:lnTo>
                  <a:pt x="9308" y="3279"/>
                </a:lnTo>
                <a:lnTo>
                  <a:pt x="0" y="3279"/>
                </a:lnTo>
              </a:path>
            </a:pathLst>
          </a:custGeom>
          <a:solidFill>
            <a:srgbClr val="0066A3"/>
          </a:solidFill>
          <a:ln>
            <a:noFill/>
          </a:ln>
          <a:effectLst/>
        </p:spPr>
        <p:txBody>
          <a:bodyPr wrap="none" lIns="121893" tIns="60946" rIns="121893" bIns="60946" anchor="ctr"/>
          <a:lstStyle/>
          <a:p>
            <a:endParaRPr lang="en-US" sz="900" dirty="0"/>
          </a:p>
        </p:txBody>
      </p:sp>
      <p:sp>
        <p:nvSpPr>
          <p:cNvPr id="18" name="Freeform 14"/>
          <p:cNvSpPr>
            <a:spLocks noChangeArrowheads="1"/>
          </p:cNvSpPr>
          <p:nvPr/>
        </p:nvSpPr>
        <p:spPr bwMode="auto">
          <a:xfrm>
            <a:off x="1419004" y="4851866"/>
            <a:ext cx="1422943" cy="641094"/>
          </a:xfrm>
          <a:custGeom>
            <a:avLst/>
            <a:gdLst>
              <a:gd name="T0" fmla="*/ 6560 w 6561"/>
              <a:gd name="T1" fmla="*/ 3037 h 3038"/>
              <a:gd name="T2" fmla="*/ 0 w 6561"/>
              <a:gd name="T3" fmla="*/ 1641 h 3038"/>
              <a:gd name="T4" fmla="*/ 554 w 6561"/>
              <a:gd name="T5" fmla="*/ 0 h 3038"/>
              <a:gd name="T6" fmla="*/ 6560 w 6561"/>
              <a:gd name="T7" fmla="*/ 1419 h 3038"/>
              <a:gd name="T8" fmla="*/ 6560 w 6561"/>
              <a:gd name="T9" fmla="*/ 3037 h 3038"/>
            </a:gdLst>
            <a:ahLst/>
            <a:cxnLst>
              <a:cxn ang="0">
                <a:pos x="T0" y="T1"/>
              </a:cxn>
              <a:cxn ang="0">
                <a:pos x="T2" y="T3"/>
              </a:cxn>
              <a:cxn ang="0">
                <a:pos x="T4" y="T5"/>
              </a:cxn>
              <a:cxn ang="0">
                <a:pos x="T6" y="T7"/>
              </a:cxn>
              <a:cxn ang="0">
                <a:pos x="T8" y="T9"/>
              </a:cxn>
            </a:cxnLst>
            <a:rect l="0" t="0" r="r" b="b"/>
            <a:pathLst>
              <a:path w="6561" h="3038">
                <a:moveTo>
                  <a:pt x="6560" y="3037"/>
                </a:moveTo>
                <a:lnTo>
                  <a:pt x="0" y="1641"/>
                </a:lnTo>
                <a:lnTo>
                  <a:pt x="554" y="0"/>
                </a:lnTo>
                <a:lnTo>
                  <a:pt x="6560" y="1419"/>
                </a:lnTo>
                <a:lnTo>
                  <a:pt x="6560" y="3037"/>
                </a:lnTo>
              </a:path>
            </a:pathLst>
          </a:custGeom>
          <a:solidFill>
            <a:schemeClr val="bg2"/>
          </a:solidFill>
          <a:ln>
            <a:noFill/>
          </a:ln>
          <a:effectLst/>
        </p:spPr>
        <p:txBody>
          <a:bodyPr wrap="none" lIns="121893" tIns="60946" rIns="121893" bIns="60946" anchor="ctr"/>
          <a:lstStyle/>
          <a:p>
            <a:endParaRPr lang="en-US" sz="900" dirty="0"/>
          </a:p>
        </p:txBody>
      </p:sp>
      <p:grpSp>
        <p:nvGrpSpPr>
          <p:cNvPr id="19" name="Group 18"/>
          <p:cNvGrpSpPr/>
          <p:nvPr/>
        </p:nvGrpSpPr>
        <p:grpSpPr>
          <a:xfrm>
            <a:off x="1140540" y="3400086"/>
            <a:ext cx="2654502" cy="574934"/>
            <a:chOff x="1484612" y="3377305"/>
            <a:chExt cx="3623210" cy="805883"/>
          </a:xfrm>
          <a:solidFill>
            <a:srgbClr val="0066A3"/>
          </a:solidFill>
        </p:grpSpPr>
        <p:sp>
          <p:nvSpPr>
            <p:cNvPr id="20" name="Freeform 4"/>
            <p:cNvSpPr>
              <a:spLocks noChangeArrowheads="1"/>
            </p:cNvSpPr>
            <p:nvPr/>
          </p:nvSpPr>
          <p:spPr bwMode="auto">
            <a:xfrm>
              <a:off x="2475967" y="3377305"/>
              <a:ext cx="1330949" cy="805883"/>
            </a:xfrm>
            <a:custGeom>
              <a:avLst/>
              <a:gdLst>
                <a:gd name="T0" fmla="*/ 4499 w 4500"/>
                <a:gd name="T1" fmla="*/ 0 h 2727"/>
                <a:gd name="T2" fmla="*/ 4499 w 4500"/>
                <a:gd name="T3" fmla="*/ 0 h 2727"/>
                <a:gd name="T4" fmla="*/ 0 w 4500"/>
                <a:gd name="T5" fmla="*/ 0 h 2727"/>
                <a:gd name="T6" fmla="*/ 0 w 4500"/>
                <a:gd name="T7" fmla="*/ 2726 h 2727"/>
                <a:gd name="T8" fmla="*/ 399 w 4500"/>
                <a:gd name="T9" fmla="*/ 2726 h 2727"/>
                <a:gd name="T10" fmla="*/ 399 w 4500"/>
                <a:gd name="T11" fmla="*/ 2593 h 2727"/>
                <a:gd name="T12" fmla="*/ 377 w 4500"/>
                <a:gd name="T13" fmla="*/ 2504 h 2727"/>
                <a:gd name="T14" fmla="*/ 311 w 4500"/>
                <a:gd name="T15" fmla="*/ 2349 h 2727"/>
                <a:gd name="T16" fmla="*/ 244 w 4500"/>
                <a:gd name="T17" fmla="*/ 2105 h 2727"/>
                <a:gd name="T18" fmla="*/ 244 w 4500"/>
                <a:gd name="T19" fmla="*/ 2105 h 2727"/>
                <a:gd name="T20" fmla="*/ 244 w 4500"/>
                <a:gd name="T21" fmla="*/ 2105 h 2727"/>
                <a:gd name="T22" fmla="*/ 244 w 4500"/>
                <a:gd name="T23" fmla="*/ 2105 h 2727"/>
                <a:gd name="T24" fmla="*/ 665 w 4500"/>
                <a:gd name="T25" fmla="*/ 1773 h 2727"/>
                <a:gd name="T26" fmla="*/ 1086 w 4500"/>
                <a:gd name="T27" fmla="*/ 2128 h 2727"/>
                <a:gd name="T28" fmla="*/ 1086 w 4500"/>
                <a:gd name="T29" fmla="*/ 2128 h 2727"/>
                <a:gd name="T30" fmla="*/ 997 w 4500"/>
                <a:gd name="T31" fmla="*/ 2349 h 2727"/>
                <a:gd name="T32" fmla="*/ 931 w 4500"/>
                <a:gd name="T33" fmla="*/ 2481 h 2727"/>
                <a:gd name="T34" fmla="*/ 908 w 4500"/>
                <a:gd name="T35" fmla="*/ 2593 h 2727"/>
                <a:gd name="T36" fmla="*/ 908 w 4500"/>
                <a:gd name="T37" fmla="*/ 2593 h 2727"/>
                <a:gd name="T38" fmla="*/ 908 w 4500"/>
                <a:gd name="T39" fmla="*/ 2726 h 2727"/>
                <a:gd name="T40" fmla="*/ 4499 w 4500"/>
                <a:gd name="T41" fmla="*/ 2726 h 2727"/>
                <a:gd name="T42" fmla="*/ 4499 w 4500"/>
                <a:gd name="T43" fmla="*/ 0 h 27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500" h="2727">
                  <a:moveTo>
                    <a:pt x="4499" y="0"/>
                  </a:moveTo>
                  <a:lnTo>
                    <a:pt x="4499" y="0"/>
                  </a:lnTo>
                  <a:cubicBezTo>
                    <a:pt x="0" y="0"/>
                    <a:pt x="0" y="0"/>
                    <a:pt x="0" y="0"/>
                  </a:cubicBezTo>
                  <a:cubicBezTo>
                    <a:pt x="0" y="2726"/>
                    <a:pt x="0" y="2726"/>
                    <a:pt x="0" y="2726"/>
                  </a:cubicBezTo>
                  <a:cubicBezTo>
                    <a:pt x="399" y="2726"/>
                    <a:pt x="399" y="2726"/>
                    <a:pt x="399" y="2726"/>
                  </a:cubicBezTo>
                  <a:cubicBezTo>
                    <a:pt x="399" y="2593"/>
                    <a:pt x="399" y="2593"/>
                    <a:pt x="399" y="2593"/>
                  </a:cubicBezTo>
                  <a:cubicBezTo>
                    <a:pt x="377" y="2504"/>
                    <a:pt x="377" y="2504"/>
                    <a:pt x="377" y="2504"/>
                  </a:cubicBezTo>
                  <a:cubicBezTo>
                    <a:pt x="355" y="2437"/>
                    <a:pt x="355" y="2416"/>
                    <a:pt x="311" y="2349"/>
                  </a:cubicBezTo>
                  <a:cubicBezTo>
                    <a:pt x="244" y="2282"/>
                    <a:pt x="222" y="2216"/>
                    <a:pt x="244" y="2105"/>
                  </a:cubicBezTo>
                  <a:lnTo>
                    <a:pt x="244" y="2105"/>
                  </a:lnTo>
                  <a:lnTo>
                    <a:pt x="244" y="2105"/>
                  </a:lnTo>
                  <a:lnTo>
                    <a:pt x="244" y="2105"/>
                  </a:lnTo>
                  <a:cubicBezTo>
                    <a:pt x="244" y="1906"/>
                    <a:pt x="443" y="1773"/>
                    <a:pt x="665" y="1773"/>
                  </a:cubicBezTo>
                  <a:cubicBezTo>
                    <a:pt x="886" y="1773"/>
                    <a:pt x="1086" y="1928"/>
                    <a:pt x="1086" y="2128"/>
                  </a:cubicBezTo>
                  <a:lnTo>
                    <a:pt x="1086" y="2128"/>
                  </a:lnTo>
                  <a:cubicBezTo>
                    <a:pt x="1086" y="2216"/>
                    <a:pt x="1064" y="2282"/>
                    <a:pt x="997" y="2349"/>
                  </a:cubicBezTo>
                  <a:cubicBezTo>
                    <a:pt x="975" y="2416"/>
                    <a:pt x="953" y="2437"/>
                    <a:pt x="931" y="2481"/>
                  </a:cubicBezTo>
                  <a:cubicBezTo>
                    <a:pt x="908" y="2593"/>
                    <a:pt x="908" y="2593"/>
                    <a:pt x="908" y="2593"/>
                  </a:cubicBezTo>
                  <a:lnTo>
                    <a:pt x="908" y="2593"/>
                  </a:lnTo>
                  <a:cubicBezTo>
                    <a:pt x="908" y="2726"/>
                    <a:pt x="908" y="2726"/>
                    <a:pt x="908" y="2726"/>
                  </a:cubicBezTo>
                  <a:cubicBezTo>
                    <a:pt x="4499" y="2726"/>
                    <a:pt x="4499" y="2726"/>
                    <a:pt x="4499" y="2726"/>
                  </a:cubicBezTo>
                  <a:lnTo>
                    <a:pt x="4499" y="0"/>
                  </a:lnTo>
                </a:path>
              </a:pathLst>
            </a:custGeom>
            <a:grpFill/>
            <a:ln>
              <a:noFill/>
            </a:ln>
            <a:effectLst/>
          </p:spPr>
          <p:txBody>
            <a:bodyPr wrap="none" lIns="60959" tIns="30479" rIns="60959" bIns="30479" anchor="ctr"/>
            <a:lstStyle/>
            <a:p>
              <a:endParaRPr lang="en-US" sz="900" dirty="0"/>
            </a:p>
          </p:txBody>
        </p:sp>
        <p:sp>
          <p:nvSpPr>
            <p:cNvPr id="21" name="Freeform 9"/>
            <p:cNvSpPr>
              <a:spLocks noChangeArrowheads="1"/>
            </p:cNvSpPr>
            <p:nvPr/>
          </p:nvSpPr>
          <p:spPr bwMode="auto">
            <a:xfrm>
              <a:off x="1484612" y="3377305"/>
              <a:ext cx="852904" cy="805883"/>
            </a:xfrm>
            <a:custGeom>
              <a:avLst/>
              <a:gdLst>
                <a:gd name="T0" fmla="*/ 2881 w 2882"/>
                <a:gd name="T1" fmla="*/ 0 h 2727"/>
                <a:gd name="T2" fmla="*/ 2881 w 2882"/>
                <a:gd name="T3" fmla="*/ 0 h 2727"/>
                <a:gd name="T4" fmla="*/ 22 w 2882"/>
                <a:gd name="T5" fmla="*/ 0 h 2727"/>
                <a:gd name="T6" fmla="*/ 598 w 2882"/>
                <a:gd name="T7" fmla="*/ 2726 h 2727"/>
                <a:gd name="T8" fmla="*/ 2881 w 2882"/>
                <a:gd name="T9" fmla="*/ 2726 h 2727"/>
                <a:gd name="T10" fmla="*/ 2881 w 2882"/>
                <a:gd name="T11" fmla="*/ 0 h 2727"/>
              </a:gdLst>
              <a:ahLst/>
              <a:cxnLst>
                <a:cxn ang="0">
                  <a:pos x="T0" y="T1"/>
                </a:cxn>
                <a:cxn ang="0">
                  <a:pos x="T2" y="T3"/>
                </a:cxn>
                <a:cxn ang="0">
                  <a:pos x="T4" y="T5"/>
                </a:cxn>
                <a:cxn ang="0">
                  <a:pos x="T6" y="T7"/>
                </a:cxn>
                <a:cxn ang="0">
                  <a:pos x="T8" y="T9"/>
                </a:cxn>
                <a:cxn ang="0">
                  <a:pos x="T10" y="T11"/>
                </a:cxn>
              </a:cxnLst>
              <a:rect l="0" t="0" r="r" b="b"/>
              <a:pathLst>
                <a:path w="2882" h="2727">
                  <a:moveTo>
                    <a:pt x="2881" y="0"/>
                  </a:moveTo>
                  <a:lnTo>
                    <a:pt x="2881" y="0"/>
                  </a:lnTo>
                  <a:cubicBezTo>
                    <a:pt x="22" y="0"/>
                    <a:pt x="22" y="0"/>
                    <a:pt x="22" y="0"/>
                  </a:cubicBezTo>
                  <a:cubicBezTo>
                    <a:pt x="0" y="864"/>
                    <a:pt x="133" y="1773"/>
                    <a:pt x="598" y="2726"/>
                  </a:cubicBezTo>
                  <a:cubicBezTo>
                    <a:pt x="2881" y="2726"/>
                    <a:pt x="2881" y="2726"/>
                    <a:pt x="2881" y="2726"/>
                  </a:cubicBezTo>
                  <a:lnTo>
                    <a:pt x="2881" y="0"/>
                  </a:lnTo>
                </a:path>
              </a:pathLst>
            </a:custGeom>
            <a:grpFill/>
            <a:ln>
              <a:noFill/>
            </a:ln>
            <a:effectLst/>
          </p:spPr>
          <p:txBody>
            <a:bodyPr wrap="none" lIns="60959" tIns="30479" rIns="60959" bIns="30479" anchor="ctr"/>
            <a:lstStyle/>
            <a:p>
              <a:endParaRPr lang="en-US" sz="900" dirty="0"/>
            </a:p>
          </p:txBody>
        </p:sp>
        <p:sp>
          <p:nvSpPr>
            <p:cNvPr id="22" name="Freeform 21"/>
            <p:cNvSpPr>
              <a:spLocks noChangeArrowheads="1"/>
            </p:cNvSpPr>
            <p:nvPr/>
          </p:nvSpPr>
          <p:spPr bwMode="auto">
            <a:xfrm>
              <a:off x="3946671" y="3377305"/>
              <a:ext cx="1161151" cy="805883"/>
            </a:xfrm>
            <a:custGeom>
              <a:avLst/>
              <a:gdLst>
                <a:gd name="T0" fmla="*/ 1927 w 3923"/>
                <a:gd name="T1" fmla="*/ 2459 h 2727"/>
                <a:gd name="T2" fmla="*/ 1927 w 3923"/>
                <a:gd name="T3" fmla="*/ 2459 h 2727"/>
                <a:gd name="T4" fmla="*/ 1839 w 3923"/>
                <a:gd name="T5" fmla="*/ 2305 h 2727"/>
                <a:gd name="T6" fmla="*/ 1772 w 3923"/>
                <a:gd name="T7" fmla="*/ 2061 h 2727"/>
                <a:gd name="T8" fmla="*/ 1772 w 3923"/>
                <a:gd name="T9" fmla="*/ 2061 h 2727"/>
                <a:gd name="T10" fmla="*/ 1772 w 3923"/>
                <a:gd name="T11" fmla="*/ 2039 h 2727"/>
                <a:gd name="T12" fmla="*/ 1772 w 3923"/>
                <a:gd name="T13" fmla="*/ 2039 h 2727"/>
                <a:gd name="T14" fmla="*/ 2194 w 3923"/>
                <a:gd name="T15" fmla="*/ 1707 h 2727"/>
                <a:gd name="T16" fmla="*/ 2615 w 3923"/>
                <a:gd name="T17" fmla="*/ 2083 h 2727"/>
                <a:gd name="T18" fmla="*/ 2615 w 3923"/>
                <a:gd name="T19" fmla="*/ 2083 h 2727"/>
                <a:gd name="T20" fmla="*/ 2549 w 3923"/>
                <a:gd name="T21" fmla="*/ 2305 h 2727"/>
                <a:gd name="T22" fmla="*/ 2482 w 3923"/>
                <a:gd name="T23" fmla="*/ 2437 h 2727"/>
                <a:gd name="T24" fmla="*/ 2460 w 3923"/>
                <a:gd name="T25" fmla="*/ 2526 h 2727"/>
                <a:gd name="T26" fmla="*/ 2438 w 3923"/>
                <a:gd name="T27" fmla="*/ 2526 h 2727"/>
                <a:gd name="T28" fmla="*/ 2438 w 3923"/>
                <a:gd name="T29" fmla="*/ 2726 h 2727"/>
                <a:gd name="T30" fmla="*/ 3922 w 3923"/>
                <a:gd name="T31" fmla="*/ 2726 h 2727"/>
                <a:gd name="T32" fmla="*/ 2925 w 3923"/>
                <a:gd name="T33" fmla="*/ 443 h 2727"/>
                <a:gd name="T34" fmla="*/ 3014 w 3923"/>
                <a:gd name="T35" fmla="*/ 0 h 2727"/>
                <a:gd name="T36" fmla="*/ 0 w 3923"/>
                <a:gd name="T37" fmla="*/ 0 h 2727"/>
                <a:gd name="T38" fmla="*/ 0 w 3923"/>
                <a:gd name="T39" fmla="*/ 466 h 2727"/>
                <a:gd name="T40" fmla="*/ 177 w 3923"/>
                <a:gd name="T41" fmla="*/ 466 h 2727"/>
                <a:gd name="T42" fmla="*/ 266 w 3923"/>
                <a:gd name="T43" fmla="*/ 443 h 2727"/>
                <a:gd name="T44" fmla="*/ 399 w 3923"/>
                <a:gd name="T45" fmla="*/ 354 h 2727"/>
                <a:gd name="T46" fmla="*/ 642 w 3923"/>
                <a:gd name="T47" fmla="*/ 288 h 2727"/>
                <a:gd name="T48" fmla="*/ 665 w 3923"/>
                <a:gd name="T49" fmla="*/ 288 h 2727"/>
                <a:gd name="T50" fmla="*/ 665 w 3923"/>
                <a:gd name="T51" fmla="*/ 288 h 2727"/>
                <a:gd name="T52" fmla="*/ 665 w 3923"/>
                <a:gd name="T53" fmla="*/ 288 h 2727"/>
                <a:gd name="T54" fmla="*/ 996 w 3923"/>
                <a:gd name="T55" fmla="*/ 710 h 2727"/>
                <a:gd name="T56" fmla="*/ 620 w 3923"/>
                <a:gd name="T57" fmla="*/ 1130 h 2727"/>
                <a:gd name="T58" fmla="*/ 620 w 3923"/>
                <a:gd name="T59" fmla="*/ 1130 h 2727"/>
                <a:gd name="T60" fmla="*/ 399 w 3923"/>
                <a:gd name="T61" fmla="*/ 1064 h 2727"/>
                <a:gd name="T62" fmla="*/ 266 w 3923"/>
                <a:gd name="T63" fmla="*/ 998 h 2727"/>
                <a:gd name="T64" fmla="*/ 177 w 3923"/>
                <a:gd name="T65" fmla="*/ 976 h 2727"/>
                <a:gd name="T66" fmla="*/ 177 w 3923"/>
                <a:gd name="T67" fmla="*/ 953 h 2727"/>
                <a:gd name="T68" fmla="*/ 0 w 3923"/>
                <a:gd name="T69" fmla="*/ 953 h 2727"/>
                <a:gd name="T70" fmla="*/ 0 w 3923"/>
                <a:gd name="T71" fmla="*/ 2726 h 2727"/>
                <a:gd name="T72" fmla="*/ 1949 w 3923"/>
                <a:gd name="T73" fmla="*/ 2726 h 2727"/>
                <a:gd name="T74" fmla="*/ 1949 w 3923"/>
                <a:gd name="T75" fmla="*/ 2526 h 2727"/>
                <a:gd name="T76" fmla="*/ 1927 w 3923"/>
                <a:gd name="T77" fmla="*/ 2459 h 27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923" h="2727">
                  <a:moveTo>
                    <a:pt x="1927" y="2459"/>
                  </a:moveTo>
                  <a:lnTo>
                    <a:pt x="1927" y="2459"/>
                  </a:lnTo>
                  <a:cubicBezTo>
                    <a:pt x="1905" y="2394"/>
                    <a:pt x="1883" y="2371"/>
                    <a:pt x="1839" y="2305"/>
                  </a:cubicBezTo>
                  <a:cubicBezTo>
                    <a:pt x="1794" y="2238"/>
                    <a:pt x="1772" y="2150"/>
                    <a:pt x="1772" y="2061"/>
                  </a:cubicBezTo>
                  <a:lnTo>
                    <a:pt x="1772" y="2061"/>
                  </a:lnTo>
                  <a:cubicBezTo>
                    <a:pt x="1772" y="2039"/>
                    <a:pt x="1772" y="2039"/>
                    <a:pt x="1772" y="2039"/>
                  </a:cubicBezTo>
                  <a:lnTo>
                    <a:pt x="1772" y="2039"/>
                  </a:lnTo>
                  <a:cubicBezTo>
                    <a:pt x="1794" y="1862"/>
                    <a:pt x="1972" y="1707"/>
                    <a:pt x="2194" y="1707"/>
                  </a:cubicBezTo>
                  <a:cubicBezTo>
                    <a:pt x="2438" y="1707"/>
                    <a:pt x="2615" y="1884"/>
                    <a:pt x="2615" y="2083"/>
                  </a:cubicBezTo>
                  <a:lnTo>
                    <a:pt x="2615" y="2083"/>
                  </a:lnTo>
                  <a:cubicBezTo>
                    <a:pt x="2615" y="2172"/>
                    <a:pt x="2592" y="2238"/>
                    <a:pt x="2549" y="2305"/>
                  </a:cubicBezTo>
                  <a:cubicBezTo>
                    <a:pt x="2504" y="2349"/>
                    <a:pt x="2482" y="2394"/>
                    <a:pt x="2482" y="2437"/>
                  </a:cubicBezTo>
                  <a:cubicBezTo>
                    <a:pt x="2460" y="2526"/>
                    <a:pt x="2460" y="2526"/>
                    <a:pt x="2460" y="2526"/>
                  </a:cubicBezTo>
                  <a:cubicBezTo>
                    <a:pt x="2438" y="2526"/>
                    <a:pt x="2438" y="2526"/>
                    <a:pt x="2438" y="2526"/>
                  </a:cubicBezTo>
                  <a:cubicBezTo>
                    <a:pt x="2438" y="2726"/>
                    <a:pt x="2438" y="2726"/>
                    <a:pt x="2438" y="2726"/>
                  </a:cubicBezTo>
                  <a:cubicBezTo>
                    <a:pt x="3922" y="2726"/>
                    <a:pt x="3922" y="2726"/>
                    <a:pt x="3922" y="2726"/>
                  </a:cubicBezTo>
                  <a:cubicBezTo>
                    <a:pt x="3922" y="2726"/>
                    <a:pt x="2947" y="1064"/>
                    <a:pt x="2925" y="443"/>
                  </a:cubicBezTo>
                  <a:cubicBezTo>
                    <a:pt x="2925" y="332"/>
                    <a:pt x="2970" y="288"/>
                    <a:pt x="3014" y="0"/>
                  </a:cubicBezTo>
                  <a:cubicBezTo>
                    <a:pt x="0" y="0"/>
                    <a:pt x="0" y="0"/>
                    <a:pt x="0" y="0"/>
                  </a:cubicBezTo>
                  <a:cubicBezTo>
                    <a:pt x="0" y="466"/>
                    <a:pt x="0" y="466"/>
                    <a:pt x="0" y="466"/>
                  </a:cubicBezTo>
                  <a:cubicBezTo>
                    <a:pt x="177" y="466"/>
                    <a:pt x="177" y="466"/>
                    <a:pt x="177" y="466"/>
                  </a:cubicBezTo>
                  <a:cubicBezTo>
                    <a:pt x="266" y="443"/>
                    <a:pt x="266" y="443"/>
                    <a:pt x="266" y="443"/>
                  </a:cubicBezTo>
                  <a:cubicBezTo>
                    <a:pt x="310" y="421"/>
                    <a:pt x="332" y="399"/>
                    <a:pt x="399" y="354"/>
                  </a:cubicBezTo>
                  <a:cubicBezTo>
                    <a:pt x="465" y="311"/>
                    <a:pt x="553" y="288"/>
                    <a:pt x="642" y="288"/>
                  </a:cubicBezTo>
                  <a:cubicBezTo>
                    <a:pt x="665" y="288"/>
                    <a:pt x="665" y="288"/>
                    <a:pt x="665" y="288"/>
                  </a:cubicBezTo>
                  <a:lnTo>
                    <a:pt x="665" y="288"/>
                  </a:lnTo>
                  <a:lnTo>
                    <a:pt x="665" y="288"/>
                  </a:lnTo>
                  <a:cubicBezTo>
                    <a:pt x="842" y="311"/>
                    <a:pt x="996" y="488"/>
                    <a:pt x="996" y="710"/>
                  </a:cubicBezTo>
                  <a:cubicBezTo>
                    <a:pt x="996" y="953"/>
                    <a:pt x="819" y="1130"/>
                    <a:pt x="620" y="1130"/>
                  </a:cubicBezTo>
                  <a:lnTo>
                    <a:pt x="620" y="1130"/>
                  </a:lnTo>
                  <a:cubicBezTo>
                    <a:pt x="553" y="1130"/>
                    <a:pt x="465" y="1108"/>
                    <a:pt x="399" y="1064"/>
                  </a:cubicBezTo>
                  <a:cubicBezTo>
                    <a:pt x="354" y="1020"/>
                    <a:pt x="332" y="998"/>
                    <a:pt x="266" y="998"/>
                  </a:cubicBezTo>
                  <a:cubicBezTo>
                    <a:pt x="177" y="976"/>
                    <a:pt x="177" y="976"/>
                    <a:pt x="177" y="976"/>
                  </a:cubicBezTo>
                  <a:cubicBezTo>
                    <a:pt x="177" y="953"/>
                    <a:pt x="177" y="953"/>
                    <a:pt x="177" y="953"/>
                  </a:cubicBezTo>
                  <a:cubicBezTo>
                    <a:pt x="0" y="953"/>
                    <a:pt x="0" y="953"/>
                    <a:pt x="0" y="953"/>
                  </a:cubicBezTo>
                  <a:cubicBezTo>
                    <a:pt x="0" y="2726"/>
                    <a:pt x="0" y="2726"/>
                    <a:pt x="0" y="2726"/>
                  </a:cubicBezTo>
                  <a:cubicBezTo>
                    <a:pt x="1949" y="2726"/>
                    <a:pt x="1949" y="2726"/>
                    <a:pt x="1949" y="2726"/>
                  </a:cubicBezTo>
                  <a:cubicBezTo>
                    <a:pt x="1949" y="2526"/>
                    <a:pt x="1949" y="2526"/>
                    <a:pt x="1949" y="2526"/>
                  </a:cubicBezTo>
                  <a:lnTo>
                    <a:pt x="1927" y="2459"/>
                  </a:lnTo>
                </a:path>
              </a:pathLst>
            </a:custGeom>
            <a:grpFill/>
            <a:ln>
              <a:noFill/>
            </a:ln>
            <a:effectLst/>
          </p:spPr>
          <p:txBody>
            <a:bodyPr wrap="none" lIns="60959" tIns="30479" rIns="60959" bIns="30479" anchor="ctr"/>
            <a:lstStyle/>
            <a:p>
              <a:endParaRPr lang="en-US" sz="900" dirty="0"/>
            </a:p>
          </p:txBody>
        </p:sp>
      </p:grpSp>
      <p:grpSp>
        <p:nvGrpSpPr>
          <p:cNvPr id="23" name="Group 22"/>
          <p:cNvGrpSpPr/>
          <p:nvPr/>
        </p:nvGrpSpPr>
        <p:grpSpPr>
          <a:xfrm>
            <a:off x="1154893" y="2730105"/>
            <a:ext cx="2466946" cy="574934"/>
            <a:chOff x="1504203" y="2438196"/>
            <a:chExt cx="3367209" cy="805883"/>
          </a:xfrm>
        </p:grpSpPr>
        <p:sp>
          <p:nvSpPr>
            <p:cNvPr id="24" name="Freeform 3"/>
            <p:cNvSpPr>
              <a:spLocks noChangeArrowheads="1"/>
            </p:cNvSpPr>
            <p:nvPr/>
          </p:nvSpPr>
          <p:spPr bwMode="auto">
            <a:xfrm>
              <a:off x="3946671" y="2438196"/>
              <a:ext cx="924741" cy="805883"/>
            </a:xfrm>
            <a:custGeom>
              <a:avLst/>
              <a:gdLst>
                <a:gd name="T0" fmla="*/ 2393 w 3125"/>
                <a:gd name="T1" fmla="*/ 0 h 2727"/>
                <a:gd name="T2" fmla="*/ 2393 w 3125"/>
                <a:gd name="T3" fmla="*/ 0 h 2727"/>
                <a:gd name="T4" fmla="*/ 0 w 3125"/>
                <a:gd name="T5" fmla="*/ 0 h 2727"/>
                <a:gd name="T6" fmla="*/ 0 w 3125"/>
                <a:gd name="T7" fmla="*/ 2726 h 2727"/>
                <a:gd name="T8" fmla="*/ 399 w 3125"/>
                <a:gd name="T9" fmla="*/ 2726 h 2727"/>
                <a:gd name="T10" fmla="*/ 399 w 3125"/>
                <a:gd name="T11" fmla="*/ 2637 h 2727"/>
                <a:gd name="T12" fmla="*/ 376 w 3125"/>
                <a:gd name="T13" fmla="*/ 2571 h 2727"/>
                <a:gd name="T14" fmla="*/ 310 w 3125"/>
                <a:gd name="T15" fmla="*/ 2415 h 2727"/>
                <a:gd name="T16" fmla="*/ 244 w 3125"/>
                <a:gd name="T17" fmla="*/ 2171 h 2727"/>
                <a:gd name="T18" fmla="*/ 244 w 3125"/>
                <a:gd name="T19" fmla="*/ 2171 h 2727"/>
                <a:gd name="T20" fmla="*/ 244 w 3125"/>
                <a:gd name="T21" fmla="*/ 2149 h 2727"/>
                <a:gd name="T22" fmla="*/ 244 w 3125"/>
                <a:gd name="T23" fmla="*/ 2149 h 2727"/>
                <a:gd name="T24" fmla="*/ 665 w 3125"/>
                <a:gd name="T25" fmla="*/ 1817 h 2727"/>
                <a:gd name="T26" fmla="*/ 1085 w 3125"/>
                <a:gd name="T27" fmla="*/ 2194 h 2727"/>
                <a:gd name="T28" fmla="*/ 1085 w 3125"/>
                <a:gd name="T29" fmla="*/ 2194 h 2727"/>
                <a:gd name="T30" fmla="*/ 1019 w 3125"/>
                <a:gd name="T31" fmla="*/ 2415 h 2727"/>
                <a:gd name="T32" fmla="*/ 931 w 3125"/>
                <a:gd name="T33" fmla="*/ 2549 h 2727"/>
                <a:gd name="T34" fmla="*/ 908 w 3125"/>
                <a:gd name="T35" fmla="*/ 2637 h 2727"/>
                <a:gd name="T36" fmla="*/ 908 w 3125"/>
                <a:gd name="T37" fmla="*/ 2637 h 2727"/>
                <a:gd name="T38" fmla="*/ 908 w 3125"/>
                <a:gd name="T39" fmla="*/ 2726 h 2727"/>
                <a:gd name="T40" fmla="*/ 3080 w 3125"/>
                <a:gd name="T41" fmla="*/ 2726 h 2727"/>
                <a:gd name="T42" fmla="*/ 2393 w 3125"/>
                <a:gd name="T43" fmla="*/ 0 h 27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125" h="2727">
                  <a:moveTo>
                    <a:pt x="2393" y="0"/>
                  </a:moveTo>
                  <a:lnTo>
                    <a:pt x="2393" y="0"/>
                  </a:lnTo>
                  <a:cubicBezTo>
                    <a:pt x="0" y="0"/>
                    <a:pt x="0" y="0"/>
                    <a:pt x="0" y="0"/>
                  </a:cubicBezTo>
                  <a:cubicBezTo>
                    <a:pt x="0" y="2726"/>
                    <a:pt x="0" y="2726"/>
                    <a:pt x="0" y="2726"/>
                  </a:cubicBezTo>
                  <a:cubicBezTo>
                    <a:pt x="399" y="2726"/>
                    <a:pt x="399" y="2726"/>
                    <a:pt x="399" y="2726"/>
                  </a:cubicBezTo>
                  <a:cubicBezTo>
                    <a:pt x="399" y="2637"/>
                    <a:pt x="399" y="2637"/>
                    <a:pt x="399" y="2637"/>
                  </a:cubicBezTo>
                  <a:cubicBezTo>
                    <a:pt x="376" y="2571"/>
                    <a:pt x="376" y="2571"/>
                    <a:pt x="376" y="2571"/>
                  </a:cubicBezTo>
                  <a:cubicBezTo>
                    <a:pt x="376" y="2504"/>
                    <a:pt x="354" y="2482"/>
                    <a:pt x="310" y="2415"/>
                  </a:cubicBezTo>
                  <a:cubicBezTo>
                    <a:pt x="244" y="2349"/>
                    <a:pt x="244" y="2260"/>
                    <a:pt x="244" y="2171"/>
                  </a:cubicBezTo>
                  <a:lnTo>
                    <a:pt x="244" y="2171"/>
                  </a:lnTo>
                  <a:cubicBezTo>
                    <a:pt x="244" y="2149"/>
                    <a:pt x="244" y="2149"/>
                    <a:pt x="244" y="2149"/>
                  </a:cubicBezTo>
                  <a:lnTo>
                    <a:pt x="244" y="2149"/>
                  </a:lnTo>
                  <a:cubicBezTo>
                    <a:pt x="266" y="1972"/>
                    <a:pt x="443" y="1817"/>
                    <a:pt x="665" y="1817"/>
                  </a:cubicBezTo>
                  <a:cubicBezTo>
                    <a:pt x="886" y="1817"/>
                    <a:pt x="1085" y="1994"/>
                    <a:pt x="1085" y="2194"/>
                  </a:cubicBezTo>
                  <a:lnTo>
                    <a:pt x="1085" y="2194"/>
                  </a:lnTo>
                  <a:cubicBezTo>
                    <a:pt x="1085" y="2282"/>
                    <a:pt x="1063" y="2349"/>
                    <a:pt x="1019" y="2415"/>
                  </a:cubicBezTo>
                  <a:cubicBezTo>
                    <a:pt x="975" y="2460"/>
                    <a:pt x="953" y="2504"/>
                    <a:pt x="931" y="2549"/>
                  </a:cubicBezTo>
                  <a:cubicBezTo>
                    <a:pt x="908" y="2637"/>
                    <a:pt x="908" y="2637"/>
                    <a:pt x="908" y="2637"/>
                  </a:cubicBezTo>
                  <a:lnTo>
                    <a:pt x="908" y="2637"/>
                  </a:lnTo>
                  <a:cubicBezTo>
                    <a:pt x="908" y="2726"/>
                    <a:pt x="908" y="2726"/>
                    <a:pt x="908" y="2726"/>
                  </a:cubicBezTo>
                  <a:cubicBezTo>
                    <a:pt x="3080" y="2726"/>
                    <a:pt x="3080" y="2726"/>
                    <a:pt x="3080" y="2726"/>
                  </a:cubicBezTo>
                  <a:cubicBezTo>
                    <a:pt x="3124" y="2017"/>
                    <a:pt x="3036" y="997"/>
                    <a:pt x="2393" y="0"/>
                  </a:cubicBezTo>
                </a:path>
              </a:pathLst>
            </a:custGeom>
            <a:solidFill>
              <a:srgbClr val="86AB5D"/>
            </a:solidFill>
            <a:ln>
              <a:noFill/>
            </a:ln>
            <a:effectLst/>
          </p:spPr>
          <p:txBody>
            <a:bodyPr wrap="none" lIns="60959" tIns="30479" rIns="60959" bIns="30479" anchor="ctr"/>
            <a:lstStyle/>
            <a:p>
              <a:endParaRPr lang="en-US" sz="900" dirty="0"/>
            </a:p>
          </p:txBody>
        </p:sp>
        <p:sp>
          <p:nvSpPr>
            <p:cNvPr id="25" name="Freeform 7"/>
            <p:cNvSpPr>
              <a:spLocks noChangeArrowheads="1"/>
            </p:cNvSpPr>
            <p:nvPr/>
          </p:nvSpPr>
          <p:spPr bwMode="auto">
            <a:xfrm>
              <a:off x="2475967" y="2438196"/>
              <a:ext cx="1330949" cy="805883"/>
            </a:xfrm>
            <a:custGeom>
              <a:avLst/>
              <a:gdLst>
                <a:gd name="T0" fmla="*/ 0 w 4500"/>
                <a:gd name="T1" fmla="*/ 0 h 2727"/>
                <a:gd name="T2" fmla="*/ 0 w 4500"/>
                <a:gd name="T3" fmla="*/ 0 h 2727"/>
                <a:gd name="T4" fmla="*/ 0 w 4500"/>
                <a:gd name="T5" fmla="*/ 2726 h 2727"/>
                <a:gd name="T6" fmla="*/ 3479 w 4500"/>
                <a:gd name="T7" fmla="*/ 2726 h 2727"/>
                <a:gd name="T8" fmla="*/ 3479 w 4500"/>
                <a:gd name="T9" fmla="*/ 2460 h 2727"/>
                <a:gd name="T10" fmla="*/ 3457 w 4500"/>
                <a:gd name="T11" fmla="*/ 2371 h 2727"/>
                <a:gd name="T12" fmla="*/ 3391 w 4500"/>
                <a:gd name="T13" fmla="*/ 2238 h 2727"/>
                <a:gd name="T14" fmla="*/ 3324 w 4500"/>
                <a:gd name="T15" fmla="*/ 1972 h 2727"/>
                <a:gd name="T16" fmla="*/ 3324 w 4500"/>
                <a:gd name="T17" fmla="*/ 1972 h 2727"/>
                <a:gd name="T18" fmla="*/ 3324 w 4500"/>
                <a:gd name="T19" fmla="*/ 1972 h 2727"/>
                <a:gd name="T20" fmla="*/ 3324 w 4500"/>
                <a:gd name="T21" fmla="*/ 1972 h 2727"/>
                <a:gd name="T22" fmla="*/ 3745 w 4500"/>
                <a:gd name="T23" fmla="*/ 1640 h 2727"/>
                <a:gd name="T24" fmla="*/ 4166 w 4500"/>
                <a:gd name="T25" fmla="*/ 1994 h 2727"/>
                <a:gd name="T26" fmla="*/ 4166 w 4500"/>
                <a:gd name="T27" fmla="*/ 1994 h 2727"/>
                <a:gd name="T28" fmla="*/ 4100 w 4500"/>
                <a:gd name="T29" fmla="*/ 2238 h 2727"/>
                <a:gd name="T30" fmla="*/ 4011 w 4500"/>
                <a:gd name="T31" fmla="*/ 2349 h 2727"/>
                <a:gd name="T32" fmla="*/ 3989 w 4500"/>
                <a:gd name="T33" fmla="*/ 2460 h 2727"/>
                <a:gd name="T34" fmla="*/ 3989 w 4500"/>
                <a:gd name="T35" fmla="*/ 2460 h 2727"/>
                <a:gd name="T36" fmla="*/ 3989 w 4500"/>
                <a:gd name="T37" fmla="*/ 2726 h 2727"/>
                <a:gd name="T38" fmla="*/ 4499 w 4500"/>
                <a:gd name="T39" fmla="*/ 2726 h 2727"/>
                <a:gd name="T40" fmla="*/ 4499 w 4500"/>
                <a:gd name="T41" fmla="*/ 0 h 2727"/>
                <a:gd name="T42" fmla="*/ 0 w 4500"/>
                <a:gd name="T43" fmla="*/ 0 h 27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500" h="2727">
                  <a:moveTo>
                    <a:pt x="0" y="0"/>
                  </a:moveTo>
                  <a:lnTo>
                    <a:pt x="0" y="0"/>
                  </a:lnTo>
                  <a:cubicBezTo>
                    <a:pt x="0" y="2726"/>
                    <a:pt x="0" y="2726"/>
                    <a:pt x="0" y="2726"/>
                  </a:cubicBezTo>
                  <a:cubicBezTo>
                    <a:pt x="3479" y="2726"/>
                    <a:pt x="3479" y="2726"/>
                    <a:pt x="3479" y="2726"/>
                  </a:cubicBezTo>
                  <a:cubicBezTo>
                    <a:pt x="3479" y="2460"/>
                    <a:pt x="3479" y="2460"/>
                    <a:pt x="3479" y="2460"/>
                  </a:cubicBezTo>
                  <a:cubicBezTo>
                    <a:pt x="3457" y="2371"/>
                    <a:pt x="3457" y="2371"/>
                    <a:pt x="3457" y="2371"/>
                  </a:cubicBezTo>
                  <a:cubicBezTo>
                    <a:pt x="3435" y="2305"/>
                    <a:pt x="3435" y="2282"/>
                    <a:pt x="3391" y="2238"/>
                  </a:cubicBezTo>
                  <a:cubicBezTo>
                    <a:pt x="3324" y="2149"/>
                    <a:pt x="3302" y="2083"/>
                    <a:pt x="3324" y="1972"/>
                  </a:cubicBezTo>
                  <a:lnTo>
                    <a:pt x="3324" y="1972"/>
                  </a:lnTo>
                  <a:lnTo>
                    <a:pt x="3324" y="1972"/>
                  </a:lnTo>
                  <a:lnTo>
                    <a:pt x="3324" y="1972"/>
                  </a:lnTo>
                  <a:cubicBezTo>
                    <a:pt x="3347" y="1795"/>
                    <a:pt x="3524" y="1640"/>
                    <a:pt x="3745" y="1640"/>
                  </a:cubicBezTo>
                  <a:cubicBezTo>
                    <a:pt x="3967" y="1640"/>
                    <a:pt x="4166" y="1795"/>
                    <a:pt x="4166" y="1994"/>
                  </a:cubicBezTo>
                  <a:lnTo>
                    <a:pt x="4166" y="1994"/>
                  </a:lnTo>
                  <a:cubicBezTo>
                    <a:pt x="4166" y="2083"/>
                    <a:pt x="4144" y="2171"/>
                    <a:pt x="4100" y="2238"/>
                  </a:cubicBezTo>
                  <a:cubicBezTo>
                    <a:pt x="4056" y="2282"/>
                    <a:pt x="4034" y="2305"/>
                    <a:pt x="4011" y="2349"/>
                  </a:cubicBezTo>
                  <a:cubicBezTo>
                    <a:pt x="3989" y="2460"/>
                    <a:pt x="3989" y="2460"/>
                    <a:pt x="3989" y="2460"/>
                  </a:cubicBezTo>
                  <a:lnTo>
                    <a:pt x="3989" y="2460"/>
                  </a:lnTo>
                  <a:cubicBezTo>
                    <a:pt x="3989" y="2726"/>
                    <a:pt x="3989" y="2726"/>
                    <a:pt x="3989" y="2726"/>
                  </a:cubicBezTo>
                  <a:cubicBezTo>
                    <a:pt x="4499" y="2726"/>
                    <a:pt x="4499" y="2726"/>
                    <a:pt x="4499" y="2726"/>
                  </a:cubicBezTo>
                  <a:cubicBezTo>
                    <a:pt x="4499" y="0"/>
                    <a:pt x="4499" y="0"/>
                    <a:pt x="4499" y="0"/>
                  </a:cubicBezTo>
                  <a:lnTo>
                    <a:pt x="0" y="0"/>
                  </a:lnTo>
                </a:path>
              </a:pathLst>
            </a:custGeom>
            <a:solidFill>
              <a:srgbClr val="86AB5D"/>
            </a:solidFill>
            <a:ln>
              <a:noFill/>
            </a:ln>
            <a:effectLst/>
          </p:spPr>
          <p:txBody>
            <a:bodyPr wrap="none" lIns="60959" tIns="30479" rIns="60959" bIns="30479" anchor="ctr"/>
            <a:lstStyle/>
            <a:p>
              <a:endParaRPr lang="en-US" sz="900" dirty="0"/>
            </a:p>
          </p:txBody>
        </p:sp>
        <p:sp>
          <p:nvSpPr>
            <p:cNvPr id="26" name="Freeform 16"/>
            <p:cNvSpPr>
              <a:spLocks noChangeArrowheads="1"/>
            </p:cNvSpPr>
            <p:nvPr/>
          </p:nvSpPr>
          <p:spPr bwMode="auto">
            <a:xfrm>
              <a:off x="1504203" y="2438196"/>
              <a:ext cx="832006" cy="805883"/>
            </a:xfrm>
            <a:custGeom>
              <a:avLst/>
              <a:gdLst>
                <a:gd name="T0" fmla="*/ 2814 w 2815"/>
                <a:gd name="T1" fmla="*/ 0 h 2727"/>
                <a:gd name="T2" fmla="*/ 2814 w 2815"/>
                <a:gd name="T3" fmla="*/ 0 h 2727"/>
                <a:gd name="T4" fmla="*/ 997 w 2815"/>
                <a:gd name="T5" fmla="*/ 0 h 2727"/>
                <a:gd name="T6" fmla="*/ 620 w 2815"/>
                <a:gd name="T7" fmla="*/ 642 h 2727"/>
                <a:gd name="T8" fmla="*/ 0 w 2815"/>
                <a:gd name="T9" fmla="*/ 2726 h 2727"/>
                <a:gd name="T10" fmla="*/ 1706 w 2815"/>
                <a:gd name="T11" fmla="*/ 2726 h 2727"/>
                <a:gd name="T12" fmla="*/ 1706 w 2815"/>
                <a:gd name="T13" fmla="*/ 2460 h 2727"/>
                <a:gd name="T14" fmla="*/ 1684 w 2815"/>
                <a:gd name="T15" fmla="*/ 2371 h 2727"/>
                <a:gd name="T16" fmla="*/ 1596 w 2815"/>
                <a:gd name="T17" fmla="*/ 2238 h 2727"/>
                <a:gd name="T18" fmla="*/ 1529 w 2815"/>
                <a:gd name="T19" fmla="*/ 1994 h 2727"/>
                <a:gd name="T20" fmla="*/ 1529 w 2815"/>
                <a:gd name="T21" fmla="*/ 1972 h 2727"/>
                <a:gd name="T22" fmla="*/ 1529 w 2815"/>
                <a:gd name="T23" fmla="*/ 1972 h 2727"/>
                <a:gd name="T24" fmla="*/ 1529 w 2815"/>
                <a:gd name="T25" fmla="*/ 1972 h 2727"/>
                <a:gd name="T26" fmla="*/ 1950 w 2815"/>
                <a:gd name="T27" fmla="*/ 1640 h 2727"/>
                <a:gd name="T28" fmla="*/ 2371 w 2815"/>
                <a:gd name="T29" fmla="*/ 2017 h 2727"/>
                <a:gd name="T30" fmla="*/ 2371 w 2815"/>
                <a:gd name="T31" fmla="*/ 2017 h 2727"/>
                <a:gd name="T32" fmla="*/ 2305 w 2815"/>
                <a:gd name="T33" fmla="*/ 2238 h 2727"/>
                <a:gd name="T34" fmla="*/ 2238 w 2815"/>
                <a:gd name="T35" fmla="*/ 2371 h 2727"/>
                <a:gd name="T36" fmla="*/ 2216 w 2815"/>
                <a:gd name="T37" fmla="*/ 2460 h 2727"/>
                <a:gd name="T38" fmla="*/ 2216 w 2815"/>
                <a:gd name="T39" fmla="*/ 2460 h 2727"/>
                <a:gd name="T40" fmla="*/ 2216 w 2815"/>
                <a:gd name="T41" fmla="*/ 2726 h 2727"/>
                <a:gd name="T42" fmla="*/ 2814 w 2815"/>
                <a:gd name="T43" fmla="*/ 2726 h 2727"/>
                <a:gd name="T44" fmla="*/ 2814 w 2815"/>
                <a:gd name="T45" fmla="*/ 0 h 27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815" h="2727">
                  <a:moveTo>
                    <a:pt x="2814" y="0"/>
                  </a:moveTo>
                  <a:lnTo>
                    <a:pt x="2814" y="0"/>
                  </a:lnTo>
                  <a:cubicBezTo>
                    <a:pt x="997" y="0"/>
                    <a:pt x="997" y="0"/>
                    <a:pt x="997" y="0"/>
                  </a:cubicBezTo>
                  <a:cubicBezTo>
                    <a:pt x="842" y="221"/>
                    <a:pt x="730" y="443"/>
                    <a:pt x="620" y="642"/>
                  </a:cubicBezTo>
                  <a:cubicBezTo>
                    <a:pt x="332" y="1241"/>
                    <a:pt x="88" y="1928"/>
                    <a:pt x="0" y="2726"/>
                  </a:cubicBezTo>
                  <a:cubicBezTo>
                    <a:pt x="1706" y="2726"/>
                    <a:pt x="1706" y="2726"/>
                    <a:pt x="1706" y="2726"/>
                  </a:cubicBezTo>
                  <a:cubicBezTo>
                    <a:pt x="1706" y="2460"/>
                    <a:pt x="1706" y="2460"/>
                    <a:pt x="1706" y="2460"/>
                  </a:cubicBezTo>
                  <a:cubicBezTo>
                    <a:pt x="1684" y="2371"/>
                    <a:pt x="1684" y="2371"/>
                    <a:pt x="1684" y="2371"/>
                  </a:cubicBezTo>
                  <a:cubicBezTo>
                    <a:pt x="1662" y="2327"/>
                    <a:pt x="1639" y="2305"/>
                    <a:pt x="1596" y="2238"/>
                  </a:cubicBezTo>
                  <a:cubicBezTo>
                    <a:pt x="1551" y="2171"/>
                    <a:pt x="1529" y="2083"/>
                    <a:pt x="1529" y="1994"/>
                  </a:cubicBezTo>
                  <a:cubicBezTo>
                    <a:pt x="1529" y="1972"/>
                    <a:pt x="1529" y="1972"/>
                    <a:pt x="1529" y="1972"/>
                  </a:cubicBezTo>
                  <a:lnTo>
                    <a:pt x="1529" y="1972"/>
                  </a:lnTo>
                  <a:lnTo>
                    <a:pt x="1529" y="1972"/>
                  </a:lnTo>
                  <a:cubicBezTo>
                    <a:pt x="1551" y="1795"/>
                    <a:pt x="1729" y="1640"/>
                    <a:pt x="1950" y="1640"/>
                  </a:cubicBezTo>
                  <a:cubicBezTo>
                    <a:pt x="2194" y="1640"/>
                    <a:pt x="2371" y="1817"/>
                    <a:pt x="2371" y="2017"/>
                  </a:cubicBezTo>
                  <a:lnTo>
                    <a:pt x="2371" y="2017"/>
                  </a:lnTo>
                  <a:cubicBezTo>
                    <a:pt x="2371" y="2083"/>
                    <a:pt x="2349" y="2171"/>
                    <a:pt x="2305" y="2238"/>
                  </a:cubicBezTo>
                  <a:cubicBezTo>
                    <a:pt x="2261" y="2282"/>
                    <a:pt x="2261" y="2305"/>
                    <a:pt x="2238" y="2371"/>
                  </a:cubicBezTo>
                  <a:cubicBezTo>
                    <a:pt x="2216" y="2460"/>
                    <a:pt x="2216" y="2460"/>
                    <a:pt x="2216" y="2460"/>
                  </a:cubicBezTo>
                  <a:lnTo>
                    <a:pt x="2216" y="2460"/>
                  </a:lnTo>
                  <a:cubicBezTo>
                    <a:pt x="2216" y="2726"/>
                    <a:pt x="2216" y="2726"/>
                    <a:pt x="2216" y="2726"/>
                  </a:cubicBezTo>
                  <a:cubicBezTo>
                    <a:pt x="2814" y="2726"/>
                    <a:pt x="2814" y="2726"/>
                    <a:pt x="2814" y="2726"/>
                  </a:cubicBezTo>
                  <a:lnTo>
                    <a:pt x="2814" y="0"/>
                  </a:lnTo>
                </a:path>
              </a:pathLst>
            </a:custGeom>
            <a:solidFill>
              <a:srgbClr val="86AB5D"/>
            </a:solidFill>
            <a:ln>
              <a:noFill/>
            </a:ln>
            <a:effectLst/>
          </p:spPr>
          <p:txBody>
            <a:bodyPr wrap="none" lIns="60959" tIns="30479" rIns="60959" bIns="30479" anchor="ctr"/>
            <a:lstStyle/>
            <a:p>
              <a:endParaRPr lang="en-US" sz="900" dirty="0"/>
            </a:p>
          </p:txBody>
        </p:sp>
      </p:grpSp>
      <p:grpSp>
        <p:nvGrpSpPr>
          <p:cNvPr id="27" name="Group 26"/>
          <p:cNvGrpSpPr/>
          <p:nvPr/>
        </p:nvGrpSpPr>
        <p:grpSpPr>
          <a:xfrm rot="892896" flipH="1">
            <a:off x="2196791" y="1707101"/>
            <a:ext cx="1290312" cy="931171"/>
            <a:chOff x="8169276" y="952501"/>
            <a:chExt cx="3781424" cy="3384550"/>
          </a:xfrm>
          <a:solidFill>
            <a:srgbClr val="552733"/>
          </a:solidFill>
        </p:grpSpPr>
        <p:sp>
          <p:nvSpPr>
            <p:cNvPr id="28" name="Freeform 10"/>
            <p:cNvSpPr>
              <a:spLocks/>
            </p:cNvSpPr>
            <p:nvPr/>
          </p:nvSpPr>
          <p:spPr bwMode="auto">
            <a:xfrm>
              <a:off x="9297988" y="1533526"/>
              <a:ext cx="1392237" cy="1004888"/>
            </a:xfrm>
            <a:custGeom>
              <a:avLst/>
              <a:gdLst>
                <a:gd name="T0" fmla="*/ 142 w 370"/>
                <a:gd name="T1" fmla="*/ 228 h 267"/>
                <a:gd name="T2" fmla="*/ 241 w 370"/>
                <a:gd name="T3" fmla="*/ 248 h 267"/>
                <a:gd name="T4" fmla="*/ 303 w 370"/>
                <a:gd name="T5" fmla="*/ 226 h 267"/>
                <a:gd name="T6" fmla="*/ 368 w 370"/>
                <a:gd name="T7" fmla="*/ 107 h 267"/>
                <a:gd name="T8" fmla="*/ 278 w 370"/>
                <a:gd name="T9" fmla="*/ 11 h 267"/>
                <a:gd name="T10" fmla="*/ 179 w 370"/>
                <a:gd name="T11" fmla="*/ 58 h 267"/>
                <a:gd name="T12" fmla="*/ 168 w 370"/>
                <a:gd name="T13" fmla="*/ 65 h 267"/>
                <a:gd name="T14" fmla="*/ 155 w 370"/>
                <a:gd name="T15" fmla="*/ 60 h 267"/>
                <a:gd name="T16" fmla="*/ 67 w 370"/>
                <a:gd name="T17" fmla="*/ 47 h 267"/>
                <a:gd name="T18" fmla="*/ 0 w 370"/>
                <a:gd name="T19" fmla="*/ 116 h 267"/>
                <a:gd name="T20" fmla="*/ 9 w 370"/>
                <a:gd name="T21" fmla="*/ 121 h 267"/>
                <a:gd name="T22" fmla="*/ 84 w 370"/>
                <a:gd name="T23" fmla="*/ 267 h 267"/>
                <a:gd name="T24" fmla="*/ 142 w 370"/>
                <a:gd name="T25" fmla="*/ 228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70" h="267">
                  <a:moveTo>
                    <a:pt x="142" y="228"/>
                  </a:moveTo>
                  <a:cubicBezTo>
                    <a:pt x="189" y="219"/>
                    <a:pt x="225" y="237"/>
                    <a:pt x="241" y="248"/>
                  </a:cubicBezTo>
                  <a:cubicBezTo>
                    <a:pt x="253" y="241"/>
                    <a:pt x="275" y="230"/>
                    <a:pt x="303" y="226"/>
                  </a:cubicBezTo>
                  <a:cubicBezTo>
                    <a:pt x="304" y="191"/>
                    <a:pt x="319" y="134"/>
                    <a:pt x="368" y="107"/>
                  </a:cubicBezTo>
                  <a:cubicBezTo>
                    <a:pt x="370" y="82"/>
                    <a:pt x="350" y="22"/>
                    <a:pt x="278" y="11"/>
                  </a:cubicBezTo>
                  <a:cubicBezTo>
                    <a:pt x="211" y="0"/>
                    <a:pt x="181" y="56"/>
                    <a:pt x="179" y="58"/>
                  </a:cubicBezTo>
                  <a:cubicBezTo>
                    <a:pt x="177" y="62"/>
                    <a:pt x="173" y="65"/>
                    <a:pt x="168" y="65"/>
                  </a:cubicBezTo>
                  <a:cubicBezTo>
                    <a:pt x="163" y="66"/>
                    <a:pt x="158" y="64"/>
                    <a:pt x="155" y="60"/>
                  </a:cubicBezTo>
                  <a:cubicBezTo>
                    <a:pt x="155" y="59"/>
                    <a:pt x="133" y="32"/>
                    <a:pt x="67" y="47"/>
                  </a:cubicBezTo>
                  <a:cubicBezTo>
                    <a:pt x="14" y="60"/>
                    <a:pt x="2" y="101"/>
                    <a:pt x="0" y="116"/>
                  </a:cubicBezTo>
                  <a:cubicBezTo>
                    <a:pt x="3" y="117"/>
                    <a:pt x="6" y="119"/>
                    <a:pt x="9" y="121"/>
                  </a:cubicBezTo>
                  <a:cubicBezTo>
                    <a:pt x="63" y="161"/>
                    <a:pt x="80" y="224"/>
                    <a:pt x="84" y="267"/>
                  </a:cubicBezTo>
                  <a:cubicBezTo>
                    <a:pt x="96" y="250"/>
                    <a:pt x="114" y="234"/>
                    <a:pt x="142" y="2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29" name="Freeform 11"/>
            <p:cNvSpPr>
              <a:spLocks/>
            </p:cNvSpPr>
            <p:nvPr/>
          </p:nvSpPr>
          <p:spPr bwMode="auto">
            <a:xfrm>
              <a:off x="8169276" y="952501"/>
              <a:ext cx="3781424" cy="3384550"/>
            </a:xfrm>
            <a:custGeom>
              <a:avLst/>
              <a:gdLst>
                <a:gd name="T0" fmla="*/ 932 w 1005"/>
                <a:gd name="T1" fmla="*/ 313 h 899"/>
                <a:gd name="T2" fmla="*/ 693 w 1005"/>
                <a:gd name="T3" fmla="*/ 126 h 899"/>
                <a:gd name="T4" fmla="*/ 192 w 1005"/>
                <a:gd name="T5" fmla="*/ 181 h 899"/>
                <a:gd name="T6" fmla="*/ 261 w 1005"/>
                <a:gd name="T7" fmla="*/ 549 h 899"/>
                <a:gd name="T8" fmla="*/ 292 w 1005"/>
                <a:gd name="T9" fmla="*/ 298 h 899"/>
                <a:gd name="T10" fmla="*/ 155 w 1005"/>
                <a:gd name="T11" fmla="*/ 377 h 899"/>
                <a:gd name="T12" fmla="*/ 244 w 1005"/>
                <a:gd name="T13" fmla="*/ 409 h 899"/>
                <a:gd name="T14" fmla="*/ 255 w 1005"/>
                <a:gd name="T15" fmla="*/ 435 h 899"/>
                <a:gd name="T16" fmla="*/ 128 w 1005"/>
                <a:gd name="T17" fmla="*/ 388 h 899"/>
                <a:gd name="T18" fmla="*/ 274 w 1005"/>
                <a:gd name="T19" fmla="*/ 257 h 899"/>
                <a:gd name="T20" fmla="*/ 464 w 1005"/>
                <a:gd name="T21" fmla="*/ 184 h 899"/>
                <a:gd name="T22" fmla="*/ 673 w 1005"/>
                <a:gd name="T23" fmla="*/ 190 h 899"/>
                <a:gd name="T24" fmla="*/ 851 w 1005"/>
                <a:gd name="T25" fmla="*/ 291 h 899"/>
                <a:gd name="T26" fmla="*/ 914 w 1005"/>
                <a:gd name="T27" fmla="*/ 518 h 899"/>
                <a:gd name="T28" fmla="*/ 747 w 1005"/>
                <a:gd name="T29" fmla="*/ 572 h 899"/>
                <a:gd name="T30" fmla="*/ 474 w 1005"/>
                <a:gd name="T31" fmla="*/ 615 h 899"/>
                <a:gd name="T32" fmla="*/ 421 w 1005"/>
                <a:gd name="T33" fmla="*/ 572 h 899"/>
                <a:gd name="T34" fmla="*/ 446 w 1005"/>
                <a:gd name="T35" fmla="*/ 560 h 899"/>
                <a:gd name="T36" fmla="*/ 553 w 1005"/>
                <a:gd name="T37" fmla="*/ 547 h 899"/>
                <a:gd name="T38" fmla="*/ 854 w 1005"/>
                <a:gd name="T39" fmla="*/ 560 h 899"/>
                <a:gd name="T40" fmla="*/ 857 w 1005"/>
                <a:gd name="T41" fmla="*/ 427 h 899"/>
                <a:gd name="T42" fmla="*/ 831 w 1005"/>
                <a:gd name="T43" fmla="*/ 311 h 899"/>
                <a:gd name="T44" fmla="*/ 632 w 1005"/>
                <a:gd name="T45" fmla="*/ 378 h 899"/>
                <a:gd name="T46" fmla="*/ 742 w 1005"/>
                <a:gd name="T47" fmla="*/ 461 h 899"/>
                <a:gd name="T48" fmla="*/ 549 w 1005"/>
                <a:gd name="T49" fmla="*/ 430 h 899"/>
                <a:gd name="T50" fmla="*/ 447 w 1005"/>
                <a:gd name="T51" fmla="*/ 410 h 899"/>
                <a:gd name="T52" fmla="*/ 381 w 1005"/>
                <a:gd name="T53" fmla="*/ 488 h 899"/>
                <a:gd name="T54" fmla="*/ 300 w 1005"/>
                <a:gd name="T55" fmla="*/ 535 h 899"/>
                <a:gd name="T56" fmla="*/ 298 w 1005"/>
                <a:gd name="T57" fmla="*/ 538 h 899"/>
                <a:gd name="T58" fmla="*/ 274 w 1005"/>
                <a:gd name="T59" fmla="*/ 618 h 899"/>
                <a:gd name="T60" fmla="*/ 288 w 1005"/>
                <a:gd name="T61" fmla="*/ 665 h 899"/>
                <a:gd name="T62" fmla="*/ 352 w 1005"/>
                <a:gd name="T63" fmla="*/ 724 h 899"/>
                <a:gd name="T64" fmla="*/ 571 w 1005"/>
                <a:gd name="T65" fmla="*/ 769 h 899"/>
                <a:gd name="T66" fmla="*/ 570 w 1005"/>
                <a:gd name="T67" fmla="*/ 769 h 899"/>
                <a:gd name="T68" fmla="*/ 681 w 1005"/>
                <a:gd name="T69" fmla="*/ 675 h 899"/>
                <a:gd name="T70" fmla="*/ 650 w 1005"/>
                <a:gd name="T71" fmla="*/ 634 h 899"/>
                <a:gd name="T72" fmla="*/ 708 w 1005"/>
                <a:gd name="T73" fmla="*/ 665 h 899"/>
                <a:gd name="T74" fmla="*/ 691 w 1005"/>
                <a:gd name="T75" fmla="*/ 750 h 899"/>
                <a:gd name="T76" fmla="*/ 491 w 1005"/>
                <a:gd name="T77" fmla="*/ 785 h 899"/>
                <a:gd name="T78" fmla="*/ 787 w 1005"/>
                <a:gd name="T79" fmla="*/ 830 h 899"/>
                <a:gd name="T80" fmla="*/ 1001 w 1005"/>
                <a:gd name="T81" fmla="*/ 474 h 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5" h="899">
                  <a:moveTo>
                    <a:pt x="1001" y="474"/>
                  </a:moveTo>
                  <a:cubicBezTo>
                    <a:pt x="997" y="357"/>
                    <a:pt x="932" y="313"/>
                    <a:pt x="932" y="313"/>
                  </a:cubicBezTo>
                  <a:cubicBezTo>
                    <a:pt x="932" y="313"/>
                    <a:pt x="924" y="257"/>
                    <a:pt x="873" y="197"/>
                  </a:cubicBezTo>
                  <a:cubicBezTo>
                    <a:pt x="794" y="111"/>
                    <a:pt x="693" y="126"/>
                    <a:pt x="693" y="126"/>
                  </a:cubicBezTo>
                  <a:cubicBezTo>
                    <a:pt x="563" y="0"/>
                    <a:pt x="430" y="97"/>
                    <a:pt x="430" y="97"/>
                  </a:cubicBezTo>
                  <a:cubicBezTo>
                    <a:pt x="245" y="36"/>
                    <a:pt x="192" y="181"/>
                    <a:pt x="192" y="181"/>
                  </a:cubicBezTo>
                  <a:cubicBezTo>
                    <a:pt x="86" y="193"/>
                    <a:pt x="0" y="317"/>
                    <a:pt x="77" y="450"/>
                  </a:cubicBezTo>
                  <a:cubicBezTo>
                    <a:pt x="136" y="552"/>
                    <a:pt x="224" y="554"/>
                    <a:pt x="261" y="549"/>
                  </a:cubicBezTo>
                  <a:cubicBezTo>
                    <a:pt x="274" y="517"/>
                    <a:pt x="300" y="481"/>
                    <a:pt x="357" y="465"/>
                  </a:cubicBezTo>
                  <a:cubicBezTo>
                    <a:pt x="358" y="459"/>
                    <a:pt x="365" y="350"/>
                    <a:pt x="292" y="298"/>
                  </a:cubicBezTo>
                  <a:cubicBezTo>
                    <a:pt x="249" y="267"/>
                    <a:pt x="201" y="275"/>
                    <a:pt x="174" y="295"/>
                  </a:cubicBezTo>
                  <a:cubicBezTo>
                    <a:pt x="149" y="315"/>
                    <a:pt x="142" y="345"/>
                    <a:pt x="155" y="377"/>
                  </a:cubicBezTo>
                  <a:cubicBezTo>
                    <a:pt x="161" y="394"/>
                    <a:pt x="171" y="405"/>
                    <a:pt x="185" y="411"/>
                  </a:cubicBezTo>
                  <a:cubicBezTo>
                    <a:pt x="212" y="422"/>
                    <a:pt x="243" y="409"/>
                    <a:pt x="244" y="409"/>
                  </a:cubicBezTo>
                  <a:cubicBezTo>
                    <a:pt x="251" y="406"/>
                    <a:pt x="259" y="410"/>
                    <a:pt x="262" y="417"/>
                  </a:cubicBezTo>
                  <a:cubicBezTo>
                    <a:pt x="265" y="424"/>
                    <a:pt x="262" y="432"/>
                    <a:pt x="255" y="435"/>
                  </a:cubicBezTo>
                  <a:cubicBezTo>
                    <a:pt x="253" y="436"/>
                    <a:pt x="212" y="453"/>
                    <a:pt x="174" y="437"/>
                  </a:cubicBezTo>
                  <a:cubicBezTo>
                    <a:pt x="154" y="429"/>
                    <a:pt x="138" y="412"/>
                    <a:pt x="128" y="388"/>
                  </a:cubicBezTo>
                  <a:cubicBezTo>
                    <a:pt x="111" y="343"/>
                    <a:pt x="122" y="300"/>
                    <a:pt x="157" y="273"/>
                  </a:cubicBezTo>
                  <a:cubicBezTo>
                    <a:pt x="189" y="248"/>
                    <a:pt x="234" y="243"/>
                    <a:pt x="274" y="257"/>
                  </a:cubicBezTo>
                  <a:cubicBezTo>
                    <a:pt x="281" y="227"/>
                    <a:pt x="304" y="187"/>
                    <a:pt x="361" y="174"/>
                  </a:cubicBezTo>
                  <a:cubicBezTo>
                    <a:pt x="415" y="161"/>
                    <a:pt x="447" y="173"/>
                    <a:pt x="464" y="184"/>
                  </a:cubicBezTo>
                  <a:cubicBezTo>
                    <a:pt x="484" y="158"/>
                    <a:pt x="524" y="127"/>
                    <a:pt x="582" y="137"/>
                  </a:cubicBezTo>
                  <a:cubicBezTo>
                    <a:pt x="631" y="145"/>
                    <a:pt x="658" y="170"/>
                    <a:pt x="673" y="190"/>
                  </a:cubicBezTo>
                  <a:cubicBezTo>
                    <a:pt x="686" y="208"/>
                    <a:pt x="694" y="230"/>
                    <a:pt x="696" y="250"/>
                  </a:cubicBezTo>
                  <a:cubicBezTo>
                    <a:pt x="751" y="237"/>
                    <a:pt x="814" y="253"/>
                    <a:pt x="851" y="291"/>
                  </a:cubicBezTo>
                  <a:cubicBezTo>
                    <a:pt x="881" y="322"/>
                    <a:pt x="892" y="365"/>
                    <a:pt x="881" y="411"/>
                  </a:cubicBezTo>
                  <a:cubicBezTo>
                    <a:pt x="895" y="424"/>
                    <a:pt x="922" y="459"/>
                    <a:pt x="914" y="518"/>
                  </a:cubicBezTo>
                  <a:cubicBezTo>
                    <a:pt x="910" y="549"/>
                    <a:pt x="893" y="573"/>
                    <a:pt x="866" y="586"/>
                  </a:cubicBezTo>
                  <a:cubicBezTo>
                    <a:pt x="831" y="602"/>
                    <a:pt x="785" y="596"/>
                    <a:pt x="747" y="572"/>
                  </a:cubicBezTo>
                  <a:cubicBezTo>
                    <a:pt x="693" y="538"/>
                    <a:pt x="609" y="536"/>
                    <a:pt x="571" y="568"/>
                  </a:cubicBezTo>
                  <a:cubicBezTo>
                    <a:pt x="541" y="593"/>
                    <a:pt x="507" y="618"/>
                    <a:pt x="474" y="615"/>
                  </a:cubicBezTo>
                  <a:cubicBezTo>
                    <a:pt x="472" y="615"/>
                    <a:pt x="469" y="615"/>
                    <a:pt x="466" y="614"/>
                  </a:cubicBezTo>
                  <a:cubicBezTo>
                    <a:pt x="447" y="610"/>
                    <a:pt x="432" y="596"/>
                    <a:pt x="421" y="572"/>
                  </a:cubicBezTo>
                  <a:cubicBezTo>
                    <a:pt x="417" y="565"/>
                    <a:pt x="420" y="557"/>
                    <a:pt x="427" y="554"/>
                  </a:cubicBezTo>
                  <a:cubicBezTo>
                    <a:pt x="434" y="550"/>
                    <a:pt x="443" y="553"/>
                    <a:pt x="446" y="560"/>
                  </a:cubicBezTo>
                  <a:cubicBezTo>
                    <a:pt x="453" y="576"/>
                    <a:pt x="462" y="584"/>
                    <a:pt x="473" y="586"/>
                  </a:cubicBezTo>
                  <a:cubicBezTo>
                    <a:pt x="496" y="592"/>
                    <a:pt x="530" y="566"/>
                    <a:pt x="553" y="547"/>
                  </a:cubicBezTo>
                  <a:cubicBezTo>
                    <a:pt x="601" y="506"/>
                    <a:pt x="697" y="507"/>
                    <a:pt x="762" y="548"/>
                  </a:cubicBezTo>
                  <a:cubicBezTo>
                    <a:pt x="792" y="567"/>
                    <a:pt x="828" y="572"/>
                    <a:pt x="854" y="560"/>
                  </a:cubicBezTo>
                  <a:cubicBezTo>
                    <a:pt x="872" y="552"/>
                    <a:pt x="883" y="536"/>
                    <a:pt x="886" y="514"/>
                  </a:cubicBezTo>
                  <a:cubicBezTo>
                    <a:pt x="895" y="455"/>
                    <a:pt x="858" y="427"/>
                    <a:pt x="857" y="427"/>
                  </a:cubicBezTo>
                  <a:cubicBezTo>
                    <a:pt x="852" y="424"/>
                    <a:pt x="850" y="418"/>
                    <a:pt x="852" y="412"/>
                  </a:cubicBezTo>
                  <a:cubicBezTo>
                    <a:pt x="863" y="372"/>
                    <a:pt x="856" y="337"/>
                    <a:pt x="831" y="311"/>
                  </a:cubicBezTo>
                  <a:cubicBezTo>
                    <a:pt x="800" y="280"/>
                    <a:pt x="747" y="266"/>
                    <a:pt x="702" y="278"/>
                  </a:cubicBezTo>
                  <a:cubicBezTo>
                    <a:pt x="642" y="293"/>
                    <a:pt x="633" y="357"/>
                    <a:pt x="632" y="378"/>
                  </a:cubicBezTo>
                  <a:cubicBezTo>
                    <a:pt x="667" y="380"/>
                    <a:pt x="707" y="396"/>
                    <a:pt x="744" y="441"/>
                  </a:cubicBezTo>
                  <a:cubicBezTo>
                    <a:pt x="749" y="447"/>
                    <a:pt x="748" y="456"/>
                    <a:pt x="742" y="461"/>
                  </a:cubicBezTo>
                  <a:cubicBezTo>
                    <a:pt x="736" y="466"/>
                    <a:pt x="727" y="465"/>
                    <a:pt x="722" y="459"/>
                  </a:cubicBezTo>
                  <a:cubicBezTo>
                    <a:pt x="643" y="362"/>
                    <a:pt x="552" y="428"/>
                    <a:pt x="549" y="430"/>
                  </a:cubicBezTo>
                  <a:cubicBezTo>
                    <a:pt x="543" y="434"/>
                    <a:pt x="536" y="434"/>
                    <a:pt x="531" y="430"/>
                  </a:cubicBezTo>
                  <a:cubicBezTo>
                    <a:pt x="529" y="429"/>
                    <a:pt x="496" y="400"/>
                    <a:pt x="447" y="410"/>
                  </a:cubicBezTo>
                  <a:cubicBezTo>
                    <a:pt x="401" y="419"/>
                    <a:pt x="393" y="476"/>
                    <a:pt x="393" y="476"/>
                  </a:cubicBezTo>
                  <a:cubicBezTo>
                    <a:pt x="392" y="482"/>
                    <a:pt x="387" y="487"/>
                    <a:pt x="381" y="488"/>
                  </a:cubicBezTo>
                  <a:cubicBezTo>
                    <a:pt x="339" y="496"/>
                    <a:pt x="315" y="514"/>
                    <a:pt x="300" y="535"/>
                  </a:cubicBezTo>
                  <a:cubicBezTo>
                    <a:pt x="300" y="535"/>
                    <a:pt x="300" y="535"/>
                    <a:pt x="300" y="535"/>
                  </a:cubicBezTo>
                  <a:cubicBezTo>
                    <a:pt x="300" y="535"/>
                    <a:pt x="300" y="535"/>
                    <a:pt x="300" y="535"/>
                  </a:cubicBezTo>
                  <a:cubicBezTo>
                    <a:pt x="299" y="536"/>
                    <a:pt x="299" y="537"/>
                    <a:pt x="298" y="538"/>
                  </a:cubicBezTo>
                  <a:cubicBezTo>
                    <a:pt x="278" y="568"/>
                    <a:pt x="273" y="596"/>
                    <a:pt x="275" y="618"/>
                  </a:cubicBezTo>
                  <a:cubicBezTo>
                    <a:pt x="275" y="618"/>
                    <a:pt x="274" y="618"/>
                    <a:pt x="274" y="618"/>
                  </a:cubicBezTo>
                  <a:cubicBezTo>
                    <a:pt x="275" y="625"/>
                    <a:pt x="276" y="631"/>
                    <a:pt x="278" y="637"/>
                  </a:cubicBezTo>
                  <a:cubicBezTo>
                    <a:pt x="281" y="654"/>
                    <a:pt x="288" y="664"/>
                    <a:pt x="288" y="665"/>
                  </a:cubicBezTo>
                  <a:cubicBezTo>
                    <a:pt x="302" y="693"/>
                    <a:pt x="326" y="711"/>
                    <a:pt x="352" y="724"/>
                  </a:cubicBezTo>
                  <a:cubicBezTo>
                    <a:pt x="352" y="724"/>
                    <a:pt x="352" y="724"/>
                    <a:pt x="352" y="724"/>
                  </a:cubicBezTo>
                  <a:cubicBezTo>
                    <a:pt x="352" y="724"/>
                    <a:pt x="418" y="758"/>
                    <a:pt x="552" y="768"/>
                  </a:cubicBezTo>
                  <a:cubicBezTo>
                    <a:pt x="558" y="768"/>
                    <a:pt x="565" y="769"/>
                    <a:pt x="571" y="769"/>
                  </a:cubicBezTo>
                  <a:cubicBezTo>
                    <a:pt x="571" y="769"/>
                    <a:pt x="570" y="769"/>
                    <a:pt x="570" y="769"/>
                  </a:cubicBezTo>
                  <a:cubicBezTo>
                    <a:pt x="570" y="769"/>
                    <a:pt x="570" y="769"/>
                    <a:pt x="570" y="769"/>
                  </a:cubicBezTo>
                  <a:cubicBezTo>
                    <a:pt x="606" y="770"/>
                    <a:pt x="643" y="762"/>
                    <a:pt x="668" y="733"/>
                  </a:cubicBezTo>
                  <a:cubicBezTo>
                    <a:pt x="682" y="710"/>
                    <a:pt x="687" y="689"/>
                    <a:pt x="681" y="675"/>
                  </a:cubicBezTo>
                  <a:cubicBezTo>
                    <a:pt x="675" y="658"/>
                    <a:pt x="659" y="652"/>
                    <a:pt x="659" y="652"/>
                  </a:cubicBezTo>
                  <a:cubicBezTo>
                    <a:pt x="651" y="649"/>
                    <a:pt x="648" y="641"/>
                    <a:pt x="650" y="634"/>
                  </a:cubicBezTo>
                  <a:cubicBezTo>
                    <a:pt x="653" y="627"/>
                    <a:pt x="661" y="623"/>
                    <a:pt x="668" y="625"/>
                  </a:cubicBezTo>
                  <a:cubicBezTo>
                    <a:pt x="669" y="626"/>
                    <a:pt x="698" y="636"/>
                    <a:pt x="708" y="665"/>
                  </a:cubicBezTo>
                  <a:cubicBezTo>
                    <a:pt x="717" y="689"/>
                    <a:pt x="711" y="717"/>
                    <a:pt x="692" y="749"/>
                  </a:cubicBezTo>
                  <a:cubicBezTo>
                    <a:pt x="691" y="749"/>
                    <a:pt x="691" y="750"/>
                    <a:pt x="691" y="750"/>
                  </a:cubicBezTo>
                  <a:cubicBezTo>
                    <a:pt x="655" y="793"/>
                    <a:pt x="601" y="800"/>
                    <a:pt x="556" y="797"/>
                  </a:cubicBezTo>
                  <a:cubicBezTo>
                    <a:pt x="530" y="795"/>
                    <a:pt x="507" y="789"/>
                    <a:pt x="491" y="785"/>
                  </a:cubicBezTo>
                  <a:cubicBezTo>
                    <a:pt x="524" y="857"/>
                    <a:pt x="598" y="891"/>
                    <a:pt x="677" y="895"/>
                  </a:cubicBezTo>
                  <a:cubicBezTo>
                    <a:pt x="769" y="899"/>
                    <a:pt x="787" y="830"/>
                    <a:pt x="787" y="830"/>
                  </a:cubicBezTo>
                  <a:cubicBezTo>
                    <a:pt x="911" y="781"/>
                    <a:pt x="884" y="656"/>
                    <a:pt x="884" y="656"/>
                  </a:cubicBezTo>
                  <a:cubicBezTo>
                    <a:pt x="936" y="648"/>
                    <a:pt x="1005" y="590"/>
                    <a:pt x="1001" y="47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grpSp>
      <p:pic>
        <p:nvPicPr>
          <p:cNvPr id="30" name="Picture 29"/>
          <p:cNvPicPr>
            <a:picLocks noChangeAspect="1"/>
          </p:cNvPicPr>
          <p:nvPr/>
        </p:nvPicPr>
        <p:blipFill>
          <a:blip r:embed="rId4">
            <a:alphaModFix amt="40000"/>
            <a:extLst>
              <a:ext uri="{28A0092B-C50C-407E-A947-70E740481C1C}">
                <a14:useLocalDpi xmlns:a14="http://schemas.microsoft.com/office/drawing/2010/main" val="0"/>
              </a:ext>
            </a:extLst>
          </a:blip>
          <a:stretch>
            <a:fillRect/>
          </a:stretch>
        </p:blipFill>
        <p:spPr>
          <a:xfrm>
            <a:off x="4893530" y="1574397"/>
            <a:ext cx="263691" cy="263691"/>
          </a:xfrm>
          <a:prstGeom prst="rect">
            <a:avLst/>
          </a:prstGeom>
        </p:spPr>
      </p:pic>
      <p:sp>
        <p:nvSpPr>
          <p:cNvPr id="31" name="TextBox 30"/>
          <p:cNvSpPr txBox="1"/>
          <p:nvPr/>
        </p:nvSpPr>
        <p:spPr>
          <a:xfrm>
            <a:off x="5228600" y="1314803"/>
            <a:ext cx="2562807" cy="3108543"/>
          </a:xfrm>
          <a:prstGeom prst="rect">
            <a:avLst/>
          </a:prstGeom>
          <a:noFill/>
        </p:spPr>
        <p:txBody>
          <a:bodyPr wrap="square" rtlCol="0">
            <a:spAutoFit/>
          </a:bodyPr>
          <a:lstStyle/>
          <a:p>
            <a:r>
              <a:rPr lang="en-US" sz="1400" b="1" dirty="0">
                <a:solidFill>
                  <a:srgbClr val="0066A3"/>
                </a:solidFill>
                <a:latin typeface="Arial" charset="0"/>
                <a:ea typeface="Arial" charset="0"/>
                <a:cs typeface="Arial" charset="0"/>
              </a:rPr>
              <a:t>Tarrant County Constituents—Community Forums and Focus Groups</a:t>
            </a:r>
          </a:p>
          <a:p>
            <a:endParaRPr lang="en-US" sz="1400" b="1" dirty="0">
              <a:solidFill>
                <a:srgbClr val="0066A3"/>
              </a:solidFill>
              <a:latin typeface="Arial" charset="0"/>
              <a:ea typeface="Arial" charset="0"/>
              <a:cs typeface="Arial" charset="0"/>
            </a:endParaRPr>
          </a:p>
          <a:p>
            <a:r>
              <a:rPr lang="en-US" sz="1400" b="1" dirty="0">
                <a:solidFill>
                  <a:srgbClr val="0066A3"/>
                </a:solidFill>
                <a:latin typeface="Arial" charset="0"/>
                <a:ea typeface="Arial" charset="0"/>
                <a:cs typeface="Arial" charset="0"/>
              </a:rPr>
              <a:t>Community Leaders</a:t>
            </a:r>
          </a:p>
          <a:p>
            <a:endParaRPr lang="en-US" sz="1400" b="1" dirty="0">
              <a:solidFill>
                <a:srgbClr val="0066A3"/>
              </a:solidFill>
              <a:latin typeface="Arial" charset="0"/>
              <a:ea typeface="Arial" charset="0"/>
              <a:cs typeface="Arial" charset="0"/>
            </a:endParaRPr>
          </a:p>
          <a:p>
            <a:r>
              <a:rPr lang="en-US" sz="1400" b="1" dirty="0">
                <a:solidFill>
                  <a:srgbClr val="0066A3"/>
                </a:solidFill>
                <a:latin typeface="Arial" charset="0"/>
                <a:ea typeface="Arial" charset="0"/>
                <a:cs typeface="Arial" charset="0"/>
              </a:rPr>
              <a:t>Leaders at other Health Facility and Health Organizations</a:t>
            </a:r>
          </a:p>
          <a:p>
            <a:endParaRPr lang="en-US" sz="1400" b="1" dirty="0">
              <a:solidFill>
                <a:srgbClr val="0066A3"/>
              </a:solidFill>
              <a:latin typeface="Arial" charset="0"/>
              <a:ea typeface="Arial" charset="0"/>
              <a:cs typeface="Arial" charset="0"/>
            </a:endParaRPr>
          </a:p>
          <a:p>
            <a:r>
              <a:rPr lang="en-US" sz="1400" b="1" dirty="0">
                <a:solidFill>
                  <a:srgbClr val="0066A3"/>
                </a:solidFill>
                <a:latin typeface="Arial" charset="0"/>
                <a:ea typeface="Arial" charset="0"/>
                <a:cs typeface="Arial" charset="0"/>
              </a:rPr>
              <a:t>Elected Officials</a:t>
            </a:r>
          </a:p>
          <a:p>
            <a:endParaRPr lang="en-US" sz="1400" b="1" dirty="0">
              <a:solidFill>
                <a:srgbClr val="0066A3"/>
              </a:solidFill>
              <a:latin typeface="Arial" charset="0"/>
              <a:ea typeface="Arial" charset="0"/>
              <a:cs typeface="Arial" charset="0"/>
            </a:endParaRPr>
          </a:p>
          <a:p>
            <a:r>
              <a:rPr lang="en-US" sz="1400" b="1" dirty="0">
                <a:solidFill>
                  <a:srgbClr val="0066A3"/>
                </a:solidFill>
                <a:latin typeface="Arial" charset="0"/>
                <a:ea typeface="Arial" charset="0"/>
                <a:cs typeface="Arial" charset="0"/>
              </a:rPr>
              <a:t>JPS Board Members</a:t>
            </a:r>
          </a:p>
          <a:p>
            <a:endParaRPr lang="en-US" sz="1400" b="1" dirty="0">
              <a:solidFill>
                <a:srgbClr val="0066A3"/>
              </a:solidFill>
              <a:latin typeface="Arial" charset="0"/>
              <a:ea typeface="Arial" charset="0"/>
              <a:cs typeface="Arial" charset="0"/>
            </a:endParaRPr>
          </a:p>
        </p:txBody>
      </p:sp>
      <p:pic>
        <p:nvPicPr>
          <p:cNvPr id="32" name="Picture 31"/>
          <p:cNvPicPr>
            <a:picLocks noChangeAspect="1"/>
          </p:cNvPicPr>
          <p:nvPr/>
        </p:nvPicPr>
        <p:blipFill>
          <a:blip r:embed="rId4">
            <a:alphaModFix amt="40000"/>
            <a:extLst>
              <a:ext uri="{28A0092B-C50C-407E-A947-70E740481C1C}">
                <a14:useLocalDpi xmlns:a14="http://schemas.microsoft.com/office/drawing/2010/main" val="0"/>
              </a:ext>
            </a:extLst>
          </a:blip>
          <a:stretch>
            <a:fillRect/>
          </a:stretch>
        </p:blipFill>
        <p:spPr>
          <a:xfrm>
            <a:off x="4893529" y="2198503"/>
            <a:ext cx="263691" cy="263691"/>
          </a:xfrm>
          <a:prstGeom prst="rect">
            <a:avLst/>
          </a:prstGeom>
        </p:spPr>
      </p:pic>
      <p:pic>
        <p:nvPicPr>
          <p:cNvPr id="33" name="Picture 32"/>
          <p:cNvPicPr>
            <a:picLocks noChangeAspect="1"/>
          </p:cNvPicPr>
          <p:nvPr/>
        </p:nvPicPr>
        <p:blipFill>
          <a:blip r:embed="rId4">
            <a:alphaModFix amt="40000"/>
            <a:extLst>
              <a:ext uri="{28A0092B-C50C-407E-A947-70E740481C1C}">
                <a14:useLocalDpi xmlns:a14="http://schemas.microsoft.com/office/drawing/2010/main" val="0"/>
              </a:ext>
            </a:extLst>
          </a:blip>
          <a:stretch>
            <a:fillRect/>
          </a:stretch>
        </p:blipFill>
        <p:spPr>
          <a:xfrm>
            <a:off x="4893529" y="2858385"/>
            <a:ext cx="263691" cy="263691"/>
          </a:xfrm>
          <a:prstGeom prst="rect">
            <a:avLst/>
          </a:prstGeom>
        </p:spPr>
      </p:pic>
      <p:pic>
        <p:nvPicPr>
          <p:cNvPr id="34" name="Picture 33"/>
          <p:cNvPicPr>
            <a:picLocks noChangeAspect="1"/>
          </p:cNvPicPr>
          <p:nvPr/>
        </p:nvPicPr>
        <p:blipFill>
          <a:blip r:embed="rId4">
            <a:alphaModFix amt="40000"/>
            <a:extLst>
              <a:ext uri="{28A0092B-C50C-407E-A947-70E740481C1C}">
                <a14:useLocalDpi xmlns:a14="http://schemas.microsoft.com/office/drawing/2010/main" val="0"/>
              </a:ext>
            </a:extLst>
          </a:blip>
          <a:stretch>
            <a:fillRect/>
          </a:stretch>
        </p:blipFill>
        <p:spPr>
          <a:xfrm>
            <a:off x="4893528" y="3904567"/>
            <a:ext cx="263691" cy="263691"/>
          </a:xfrm>
          <a:prstGeom prst="rect">
            <a:avLst/>
          </a:prstGeom>
        </p:spPr>
      </p:pic>
      <p:pic>
        <p:nvPicPr>
          <p:cNvPr id="35" name="Picture 34"/>
          <p:cNvPicPr>
            <a:picLocks noChangeAspect="1"/>
          </p:cNvPicPr>
          <p:nvPr/>
        </p:nvPicPr>
        <p:blipFill>
          <a:blip r:embed="rId4">
            <a:alphaModFix amt="40000"/>
            <a:extLst>
              <a:ext uri="{28A0092B-C50C-407E-A947-70E740481C1C}">
                <a14:useLocalDpi xmlns:a14="http://schemas.microsoft.com/office/drawing/2010/main" val="0"/>
              </a:ext>
            </a:extLst>
          </a:blip>
          <a:stretch>
            <a:fillRect/>
          </a:stretch>
        </p:blipFill>
        <p:spPr>
          <a:xfrm>
            <a:off x="4893529" y="3485855"/>
            <a:ext cx="263691" cy="263691"/>
          </a:xfrm>
          <a:prstGeom prst="rect">
            <a:avLst/>
          </a:prstGeom>
        </p:spPr>
      </p:pic>
      <p:sp>
        <p:nvSpPr>
          <p:cNvPr id="3" name="TextBox 2"/>
          <p:cNvSpPr txBox="1"/>
          <p:nvPr/>
        </p:nvSpPr>
        <p:spPr>
          <a:xfrm>
            <a:off x="4339243" y="4824385"/>
            <a:ext cx="4081549" cy="1200329"/>
          </a:xfrm>
          <a:prstGeom prst="rect">
            <a:avLst/>
          </a:prstGeom>
          <a:noFill/>
        </p:spPr>
        <p:txBody>
          <a:bodyPr wrap="square" rtlCol="0">
            <a:spAutoFit/>
          </a:bodyPr>
          <a:lstStyle/>
          <a:p>
            <a:r>
              <a:rPr lang="en-US" dirty="0">
                <a:solidFill>
                  <a:schemeClr val="tx1">
                    <a:lumMod val="75000"/>
                    <a:lumOff val="25000"/>
                  </a:schemeClr>
                </a:solidFill>
                <a:latin typeface="Arial" charset="0"/>
                <a:ea typeface="Arial" charset="0"/>
                <a:cs typeface="Arial" charset="0"/>
              </a:rPr>
              <a:t>It is important to address the perceived and actual needs of the community served.</a:t>
            </a:r>
          </a:p>
          <a:p>
            <a:endParaRPr lang="en-US" dirty="0">
              <a:solidFill>
                <a:schemeClr val="tx1">
                  <a:lumMod val="75000"/>
                  <a:lumOff val="25000"/>
                </a:schemeClr>
              </a:solidFill>
            </a:endParaRPr>
          </a:p>
        </p:txBody>
      </p:sp>
      <p:cxnSp>
        <p:nvCxnSpPr>
          <p:cNvPr id="37" name="Straight Connector 36"/>
          <p:cNvCxnSpPr/>
          <p:nvPr/>
        </p:nvCxnSpPr>
        <p:spPr>
          <a:xfrm>
            <a:off x="4408228" y="4638790"/>
            <a:ext cx="4203757" cy="0"/>
          </a:xfrm>
          <a:prstGeom prst="line">
            <a:avLst/>
          </a:prstGeom>
          <a:ln>
            <a:solidFill>
              <a:schemeClr val="tx1">
                <a:alpha val="3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683440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lgn="r"/>
            <a:fld id="{485FFB67-4BD3-5947-8C68-D74B3426FE11}" type="slidenum">
              <a:rPr lang="en-US" smtClean="0">
                <a:solidFill>
                  <a:schemeClr val="bg2">
                    <a:lumMod val="75000"/>
                  </a:schemeClr>
                </a:solidFill>
              </a:rPr>
              <a:pPr algn="r"/>
              <a:t>7</a:t>
            </a:fld>
            <a:endParaRPr lang="en-US" dirty="0">
              <a:solidFill>
                <a:schemeClr val="bg2">
                  <a:lumMod val="75000"/>
                </a:schemeClr>
              </a:solidFill>
            </a:endParaRPr>
          </a:p>
        </p:txBody>
      </p:sp>
      <p:cxnSp>
        <p:nvCxnSpPr>
          <p:cNvPr id="5" name="Straight Connector 4"/>
          <p:cNvCxnSpPr/>
          <p:nvPr/>
        </p:nvCxnSpPr>
        <p:spPr>
          <a:xfrm>
            <a:off x="491929" y="378341"/>
            <a:ext cx="0" cy="193853"/>
          </a:xfrm>
          <a:prstGeom prst="line">
            <a:avLst/>
          </a:prstGeom>
          <a:ln w="88900">
            <a:solidFill>
              <a:srgbClr val="86AB5D"/>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21181" y="294216"/>
            <a:ext cx="7341256" cy="353943"/>
          </a:xfrm>
          <a:prstGeom prst="rect">
            <a:avLst/>
          </a:prstGeom>
          <a:noFill/>
        </p:spPr>
        <p:txBody>
          <a:bodyPr wrap="square" rtlCol="0">
            <a:spAutoFit/>
          </a:bodyPr>
          <a:lstStyle/>
          <a:p>
            <a:r>
              <a:rPr lang="en-US" sz="1700" b="1" dirty="0">
                <a:solidFill>
                  <a:srgbClr val="552733"/>
                </a:solidFill>
                <a:latin typeface="Arial" charset="0"/>
                <a:ea typeface="Arial" charset="0"/>
                <a:cs typeface="Arial" charset="0"/>
              </a:rPr>
              <a:t>COMMUNITY ENGAGEMENT AND STAKEHOLDER INTERVIEWS</a:t>
            </a:r>
          </a:p>
        </p:txBody>
      </p:sp>
      <p:cxnSp>
        <p:nvCxnSpPr>
          <p:cNvPr id="7" name="Straight Connector 6"/>
          <p:cNvCxnSpPr/>
          <p:nvPr/>
        </p:nvCxnSpPr>
        <p:spPr>
          <a:xfrm>
            <a:off x="-130629" y="783771"/>
            <a:ext cx="9470572" cy="0"/>
          </a:xfrm>
          <a:prstGeom prst="line">
            <a:avLst/>
          </a:prstGeom>
          <a:ln w="22225">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2138" y="6475863"/>
            <a:ext cx="4026090" cy="146577"/>
          </a:xfrm>
          <a:prstGeom prst="rect">
            <a:avLst/>
          </a:prstGeom>
        </p:spPr>
      </p:pic>
      <p:sp>
        <p:nvSpPr>
          <p:cNvPr id="36" name="Content Placeholder 2"/>
          <p:cNvSpPr txBox="1">
            <a:spLocks/>
          </p:cNvSpPr>
          <p:nvPr/>
        </p:nvSpPr>
        <p:spPr>
          <a:xfrm>
            <a:off x="864507" y="1178372"/>
            <a:ext cx="6997930" cy="5036973"/>
          </a:xfrm>
          <a:prstGeom prst="rect">
            <a:avLst/>
          </a:prstGeom>
        </p:spPr>
        <p:txBody>
          <a:bodyPr vert="horz" lIns="91440" tIns="45720" rIns="91440" bIns="45720" rtlCol="0">
            <a:normAutofit fontScale="925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lnSpc>
                <a:spcPct val="110000"/>
              </a:lnSpc>
              <a:buFont typeface="Arial" panose="020B0604020202020204" pitchFamily="34" charset="0"/>
              <a:buChar char="•"/>
            </a:pPr>
            <a:r>
              <a:rPr lang="en-US" dirty="0"/>
              <a:t>One of our early and most important activities is to listen to the voices of the Tarrant County community regarding the health needs of Tarrant County and how JPS Health Network should meet those needs into the future.</a:t>
            </a:r>
            <a:br>
              <a:rPr lang="en-US" dirty="0"/>
            </a:br>
            <a:r>
              <a:rPr lang="en-US" dirty="0"/>
              <a:t/>
            </a:r>
            <a:br>
              <a:rPr lang="en-US" dirty="0"/>
            </a:br>
            <a:r>
              <a:rPr lang="en-US" dirty="0"/>
              <a:t>We want to obtain this information before developing or reporting any preliminary findings or recommendations.</a:t>
            </a:r>
            <a:br>
              <a:rPr lang="en-US" dirty="0"/>
            </a:br>
            <a:endParaRPr lang="en-US" dirty="0"/>
          </a:p>
          <a:p>
            <a:pPr marL="342900" indent="-342900" algn="l">
              <a:lnSpc>
                <a:spcPct val="110000"/>
              </a:lnSpc>
              <a:buFont typeface="Arial" panose="020B0604020202020204" pitchFamily="34" charset="0"/>
              <a:buChar char="•"/>
            </a:pPr>
            <a:r>
              <a:rPr lang="en-US" dirty="0"/>
              <a:t>Our community engagement work plan includes three components:</a:t>
            </a:r>
          </a:p>
          <a:p>
            <a:pPr marL="914400" lvl="1" indent="-457200" algn="l">
              <a:lnSpc>
                <a:spcPct val="110000"/>
              </a:lnSpc>
              <a:buFont typeface="+mj-lt"/>
              <a:buAutoNum type="arabicPeriod"/>
            </a:pPr>
            <a:r>
              <a:rPr lang="en-US" dirty="0"/>
              <a:t>Community Forums</a:t>
            </a:r>
          </a:p>
          <a:p>
            <a:pPr marL="914400" lvl="1" indent="-457200" algn="l">
              <a:lnSpc>
                <a:spcPct val="110000"/>
              </a:lnSpc>
              <a:buFont typeface="+mj-lt"/>
              <a:buAutoNum type="arabicPeriod"/>
            </a:pPr>
            <a:r>
              <a:rPr lang="en-US" dirty="0"/>
              <a:t>Focus Group Meetings</a:t>
            </a:r>
          </a:p>
          <a:p>
            <a:pPr marL="914400" lvl="1" indent="-457200" algn="l">
              <a:lnSpc>
                <a:spcPct val="110000"/>
              </a:lnSpc>
              <a:buFont typeface="+mj-lt"/>
              <a:buAutoNum type="arabicPeriod"/>
            </a:pPr>
            <a:r>
              <a:rPr lang="en-US" dirty="0"/>
              <a:t>Individual Interviews</a:t>
            </a:r>
          </a:p>
        </p:txBody>
      </p:sp>
    </p:spTree>
    <p:extLst>
      <p:ext uri="{BB962C8B-B14F-4D97-AF65-F5344CB8AC3E}">
        <p14:creationId xmlns:p14="http://schemas.microsoft.com/office/powerpoint/2010/main" val="3845518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lgn="r"/>
            <a:fld id="{485FFB67-4BD3-5947-8C68-D74B3426FE11}" type="slidenum">
              <a:rPr lang="en-US" smtClean="0">
                <a:solidFill>
                  <a:schemeClr val="bg2">
                    <a:lumMod val="75000"/>
                  </a:schemeClr>
                </a:solidFill>
              </a:rPr>
              <a:pPr algn="r"/>
              <a:t>8</a:t>
            </a:fld>
            <a:endParaRPr lang="en-US" dirty="0">
              <a:solidFill>
                <a:schemeClr val="bg2">
                  <a:lumMod val="75000"/>
                </a:schemeClr>
              </a:solidFill>
            </a:endParaRPr>
          </a:p>
        </p:txBody>
      </p:sp>
      <p:cxnSp>
        <p:nvCxnSpPr>
          <p:cNvPr id="5" name="Straight Connector 4"/>
          <p:cNvCxnSpPr/>
          <p:nvPr/>
        </p:nvCxnSpPr>
        <p:spPr>
          <a:xfrm>
            <a:off x="491929" y="378341"/>
            <a:ext cx="0" cy="193853"/>
          </a:xfrm>
          <a:prstGeom prst="line">
            <a:avLst/>
          </a:prstGeom>
          <a:ln w="88900">
            <a:solidFill>
              <a:srgbClr val="86AB5D"/>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21181" y="294216"/>
            <a:ext cx="6540019" cy="353943"/>
          </a:xfrm>
          <a:prstGeom prst="rect">
            <a:avLst/>
          </a:prstGeom>
          <a:noFill/>
        </p:spPr>
        <p:txBody>
          <a:bodyPr wrap="square" rtlCol="0">
            <a:spAutoFit/>
          </a:bodyPr>
          <a:lstStyle/>
          <a:p>
            <a:r>
              <a:rPr lang="en-US" sz="1700" b="1" dirty="0">
                <a:solidFill>
                  <a:srgbClr val="552733"/>
                </a:solidFill>
                <a:latin typeface="Arial" charset="0"/>
                <a:ea typeface="Arial" charset="0"/>
                <a:cs typeface="Arial" charset="0"/>
              </a:rPr>
              <a:t>COMMUNITY FORUMS</a:t>
            </a:r>
          </a:p>
        </p:txBody>
      </p:sp>
      <p:cxnSp>
        <p:nvCxnSpPr>
          <p:cNvPr id="7" name="Straight Connector 6"/>
          <p:cNvCxnSpPr/>
          <p:nvPr/>
        </p:nvCxnSpPr>
        <p:spPr>
          <a:xfrm>
            <a:off x="-130629" y="783771"/>
            <a:ext cx="9470572" cy="0"/>
          </a:xfrm>
          <a:prstGeom prst="line">
            <a:avLst/>
          </a:prstGeom>
          <a:ln w="22225">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2138" y="6475863"/>
            <a:ext cx="4026090" cy="146577"/>
          </a:xfrm>
          <a:prstGeom prst="rect">
            <a:avLst/>
          </a:prstGeom>
        </p:spPr>
      </p:pic>
      <p:sp>
        <p:nvSpPr>
          <p:cNvPr id="36" name="Content Placeholder 2"/>
          <p:cNvSpPr txBox="1">
            <a:spLocks/>
          </p:cNvSpPr>
          <p:nvPr/>
        </p:nvSpPr>
        <p:spPr>
          <a:xfrm>
            <a:off x="864507" y="1178372"/>
            <a:ext cx="6997930" cy="5036973"/>
          </a:xfrm>
          <a:prstGeom prst="rect">
            <a:avLst/>
          </a:prstGeom>
        </p:spPr>
        <p:txBody>
          <a:bodyPr vert="horz" lIns="91440" tIns="45720" rIns="91440" bIns="45720" rtlCol="0">
            <a:normAutofit fontScale="8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lnSpc>
                <a:spcPct val="110000"/>
              </a:lnSpc>
              <a:buFont typeface="Arial" panose="020B0604020202020204" pitchFamily="34" charset="0"/>
              <a:buChar char="•"/>
            </a:pPr>
            <a:r>
              <a:rPr lang="en-US" dirty="0"/>
              <a:t>One forum in each precinct through invitation by the appropriate Court Commissioner.</a:t>
            </a:r>
          </a:p>
          <a:p>
            <a:pPr marL="342900" indent="-342900" algn="l">
              <a:lnSpc>
                <a:spcPct val="110000"/>
              </a:lnSpc>
              <a:buFont typeface="Arial" panose="020B0604020202020204" pitchFamily="34" charset="0"/>
              <a:buChar char="•"/>
            </a:pPr>
            <a:r>
              <a:rPr lang="en-US" dirty="0"/>
              <a:t>Evening meeting about 90 minutes with refreshments and language translation for Spanish and Vietnamese.</a:t>
            </a:r>
          </a:p>
          <a:p>
            <a:pPr marL="342900" indent="-342900" algn="l">
              <a:lnSpc>
                <a:spcPct val="110000"/>
              </a:lnSpc>
              <a:buFont typeface="Arial" panose="020B0604020202020204" pitchFamily="34" charset="0"/>
              <a:buChar char="•"/>
            </a:pPr>
            <a:r>
              <a:rPr lang="en-US" dirty="0"/>
              <a:t>Dates and locations when confirmed will be posted on the Tarrant County web site and other communication methods.</a:t>
            </a:r>
          </a:p>
          <a:p>
            <a:pPr marL="342900" indent="-342900" algn="l">
              <a:lnSpc>
                <a:spcPct val="110000"/>
              </a:lnSpc>
              <a:buFont typeface="Arial" panose="020B0604020202020204" pitchFamily="34" charset="0"/>
              <a:buChar char="•"/>
            </a:pPr>
            <a:r>
              <a:rPr lang="en-US" dirty="0"/>
              <a:t>HMA will conduct “listening sessions” to gain input from the general public, including JPS Network users, on health care needs and future direction of the healthcare delivery system in Tarrant County.</a:t>
            </a:r>
          </a:p>
          <a:p>
            <a:pPr marL="342900" indent="-342900" algn="l">
              <a:lnSpc>
                <a:spcPct val="110000"/>
              </a:lnSpc>
              <a:buFont typeface="Arial" panose="020B0604020202020204" pitchFamily="34" charset="0"/>
              <a:buChar char="•"/>
            </a:pPr>
            <a:r>
              <a:rPr lang="en-US" dirty="0"/>
              <a:t>We will broadly advertise and conduct four Community Forums—one in each County Precinct—in November and December 2016.</a:t>
            </a:r>
          </a:p>
          <a:p>
            <a:pPr marL="342900" indent="-342900" algn="l">
              <a:lnSpc>
                <a:spcPct val="110000"/>
              </a:lnSpc>
              <a:buFont typeface="Arial" panose="020B0604020202020204" pitchFamily="34" charset="0"/>
              <a:buChar char="•"/>
            </a:pPr>
            <a:r>
              <a:rPr lang="en-US" dirty="0"/>
              <a:t>Health Management Associates will summarize themes by Precinct and for the County as a whole.</a:t>
            </a:r>
          </a:p>
        </p:txBody>
      </p:sp>
    </p:spTree>
    <p:extLst>
      <p:ext uri="{BB962C8B-B14F-4D97-AF65-F5344CB8AC3E}">
        <p14:creationId xmlns:p14="http://schemas.microsoft.com/office/powerpoint/2010/main" val="37669772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lgn="r"/>
            <a:fld id="{485FFB67-4BD3-5947-8C68-D74B3426FE11}" type="slidenum">
              <a:rPr lang="en-US" smtClean="0">
                <a:solidFill>
                  <a:schemeClr val="bg2">
                    <a:lumMod val="75000"/>
                  </a:schemeClr>
                </a:solidFill>
              </a:rPr>
              <a:pPr algn="r"/>
              <a:t>9</a:t>
            </a:fld>
            <a:endParaRPr lang="en-US" dirty="0">
              <a:solidFill>
                <a:schemeClr val="bg2">
                  <a:lumMod val="75000"/>
                </a:schemeClr>
              </a:solidFill>
            </a:endParaRPr>
          </a:p>
        </p:txBody>
      </p:sp>
      <p:cxnSp>
        <p:nvCxnSpPr>
          <p:cNvPr id="5" name="Straight Connector 4"/>
          <p:cNvCxnSpPr/>
          <p:nvPr/>
        </p:nvCxnSpPr>
        <p:spPr>
          <a:xfrm>
            <a:off x="491929" y="378341"/>
            <a:ext cx="0" cy="193853"/>
          </a:xfrm>
          <a:prstGeom prst="line">
            <a:avLst/>
          </a:prstGeom>
          <a:ln w="88900">
            <a:solidFill>
              <a:srgbClr val="86AB5D"/>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21181" y="294216"/>
            <a:ext cx="6540019" cy="353943"/>
          </a:xfrm>
          <a:prstGeom prst="rect">
            <a:avLst/>
          </a:prstGeom>
          <a:noFill/>
        </p:spPr>
        <p:txBody>
          <a:bodyPr wrap="square" rtlCol="0">
            <a:spAutoFit/>
          </a:bodyPr>
          <a:lstStyle/>
          <a:p>
            <a:r>
              <a:rPr lang="en-US" sz="1700" b="1" dirty="0">
                <a:solidFill>
                  <a:srgbClr val="552733"/>
                </a:solidFill>
                <a:latin typeface="Arial" charset="0"/>
                <a:ea typeface="Arial" charset="0"/>
                <a:cs typeface="Arial" charset="0"/>
              </a:rPr>
              <a:t>FORUM AGENDA AND PROCESS</a:t>
            </a:r>
          </a:p>
        </p:txBody>
      </p:sp>
      <p:cxnSp>
        <p:nvCxnSpPr>
          <p:cNvPr id="7" name="Straight Connector 6"/>
          <p:cNvCxnSpPr/>
          <p:nvPr/>
        </p:nvCxnSpPr>
        <p:spPr>
          <a:xfrm>
            <a:off x="-130629" y="783771"/>
            <a:ext cx="9470572" cy="0"/>
          </a:xfrm>
          <a:prstGeom prst="line">
            <a:avLst/>
          </a:prstGeom>
          <a:ln w="22225">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2138" y="6475863"/>
            <a:ext cx="4026090" cy="146577"/>
          </a:xfrm>
          <a:prstGeom prst="rect">
            <a:avLst/>
          </a:prstGeom>
        </p:spPr>
      </p:pic>
      <p:sp>
        <p:nvSpPr>
          <p:cNvPr id="36" name="Content Placeholder 2"/>
          <p:cNvSpPr txBox="1">
            <a:spLocks/>
          </p:cNvSpPr>
          <p:nvPr/>
        </p:nvSpPr>
        <p:spPr>
          <a:xfrm>
            <a:off x="864507" y="1178372"/>
            <a:ext cx="6997930" cy="503697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US" dirty="0"/>
              <a:t>Introduce the initiative “Long-Range Planning and Analysis related to the Tarrant County Hospital District”.</a:t>
            </a:r>
          </a:p>
          <a:p>
            <a:pPr marL="342900" indent="-342900" algn="l">
              <a:buFont typeface="Arial" panose="020B0604020202020204" pitchFamily="34" charset="0"/>
              <a:buChar char="•"/>
            </a:pPr>
            <a:r>
              <a:rPr lang="en-US" dirty="0"/>
              <a:t>Obtain and document community input related to Tarrant County health, healthcare, and related needs and the current and future role of the JPS Health Network in the broader delivery system.</a:t>
            </a:r>
          </a:p>
          <a:p>
            <a:pPr marL="342900" indent="-342900" algn="l">
              <a:buFont typeface="Arial" panose="020B0604020202020204" pitchFamily="34" charset="0"/>
              <a:buChar char="•"/>
            </a:pPr>
            <a:r>
              <a:rPr lang="en-US" dirty="0"/>
              <a:t>Inform the public of the website where they can obtain further information on the initiative, track progress and deliverables, and ask questions.</a:t>
            </a:r>
          </a:p>
        </p:txBody>
      </p:sp>
    </p:spTree>
    <p:extLst>
      <p:ext uri="{BB962C8B-B14F-4D97-AF65-F5344CB8AC3E}">
        <p14:creationId xmlns:p14="http://schemas.microsoft.com/office/powerpoint/2010/main" val="300332860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1609</Words>
  <Application>Microsoft Office PowerPoint</Application>
  <PresentationFormat>On-screen Show (4:3)</PresentationFormat>
  <Paragraphs>315</Paragraphs>
  <Slides>23</Slides>
  <Notes>21</Notes>
  <HiddenSlides>0</HiddenSlides>
  <MMClips>0</MMClips>
  <ScaleCrop>false</ScaleCrop>
  <HeadingPairs>
    <vt:vector size="4" baseType="variant">
      <vt:variant>
        <vt:lpstr>Theme</vt:lpstr>
      </vt:variant>
      <vt:variant>
        <vt:i4>3</vt:i4>
      </vt:variant>
      <vt:variant>
        <vt:lpstr>Slide Titles</vt:lpstr>
      </vt:variant>
      <vt:variant>
        <vt:i4>23</vt:i4>
      </vt:variant>
    </vt:vector>
  </HeadingPairs>
  <TitlesOfParts>
    <vt:vector size="26" baseType="lpstr">
      <vt:lpstr>Office Theme</vt:lpstr>
      <vt:lpstr>2_Office Theme</vt:lpstr>
      <vt:lpstr>3_Office Theme</vt:lpstr>
      <vt:lpstr>Update Report: Tarrant County Commissioners Court </vt:lpstr>
      <vt:lpstr>PowerPoint Presentation</vt:lpstr>
      <vt:lpstr>PowerPoint Presentation</vt:lpstr>
      <vt:lpstr>PowerPoint Presentation</vt:lpstr>
      <vt:lpstr>Tarrant County Long Range Planning &amp; Analysis Project Progress Dashboard - October 21, 2016</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DRAFT</dc:title>
  <dc:creator/>
  <cp:lastModifiedBy/>
  <cp:revision>1</cp:revision>
  <dcterms:created xsi:type="dcterms:W3CDTF">2016-10-17T02:15:41Z</dcterms:created>
  <dcterms:modified xsi:type="dcterms:W3CDTF">2016-10-24T19:28:05Z</dcterms:modified>
</cp:coreProperties>
</file>